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84" r:id="rId5"/>
    <p:sldId id="295" r:id="rId6"/>
    <p:sldId id="256" r:id="rId7"/>
    <p:sldId id="257" r:id="rId8"/>
    <p:sldId id="294" r:id="rId9"/>
    <p:sldId id="298" r:id="rId10"/>
    <p:sldId id="304" r:id="rId11"/>
    <p:sldId id="300" r:id="rId12"/>
    <p:sldId id="293" r:id="rId13"/>
    <p:sldId id="290" r:id="rId14"/>
    <p:sldId id="296" r:id="rId15"/>
    <p:sldId id="287" r:id="rId16"/>
    <p:sldId id="297" r:id="rId17"/>
    <p:sldId id="299" r:id="rId18"/>
    <p:sldId id="285" r:id="rId19"/>
    <p:sldId id="265" r:id="rId20"/>
    <p:sldId id="302" r:id="rId21"/>
    <p:sldId id="306" r:id="rId22"/>
    <p:sldId id="30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754B32-62B1-9151-F0DC-3CC7794B36CE}" name="Kim O'Hoy" initials="KO" userId="S::kim.ohoy@melbournewater.com.au::2d9e7e7f-9607-46fb-b068-b4b862ee0f59" providerId="AD"/>
  <p188:author id="{4FDBB540-7DCA-8EBA-C584-079AEC48C1DE}" name="Marita Tripp" initials="MT" userId="S::marita.tripp@melbournewater.com.au::221e2f9e-eb0f-4055-a70c-95b81458cea0" providerId="AD"/>
  <p188:author id="{1E572583-0951-DAC6-3A4C-DBAE86D30716}" name="Toby Parford-Plant" initials="TP" userId="S::toby.parford-plant@melbournewater.com.au::445d2ffe-3c76-4669-9bfa-f39de8ac29a3" providerId="AD"/>
  <p188:author id="{478CB88E-4CE6-BC38-2C3B-EDE6D00F4410}" name="Kathryn Hocking" initials="KH" userId="S::Kathryn.Hocking@melbournewater.com.au::2fbb0aa5-390e-4697-806f-f6797f9f54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6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EB27D8-5DE4-FBAB-F514-3F648680BCF2}" v="1" dt="2026-03-12T04:51:26.559"/>
  </p1510:revLst>
</p1510:revInfo>
</file>

<file path=ppt/tableStyles.xml><?xml version="1.0" encoding="utf-8"?>
<a:tblStyleLst xmlns:a="http://schemas.openxmlformats.org/drawingml/2006/main" def="{0817EA92-75D0-4044-A80A-286907CE0DDB}">
  <a:tblStyle styleId="{0817EA92-75D0-4044-A80A-286907CE0DDB}" styleName="SVA default table">
    <a:wholeTbl>
      <a:tcTxStyle>
        <a:fontRef idx="minor">
          <a:prstClr val="black"/>
        </a:fontRef>
        <a:schemeClr val="dk2"/>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rgbClr val="FFFFFF"/>
          </a:solidFill>
        </a:fill>
      </a:tcStyle>
    </a:wholeTbl>
    <a:band1H>
      <a:tcStyle>
        <a:tcBdr/>
        <a:fill>
          <a:solidFill>
            <a:srgbClr val="FFFFFF"/>
          </a:solidFill>
        </a:fill>
      </a:tcStyle>
    </a:band1H>
    <a:band2H>
      <a:tcStyle>
        <a:tcBdr/>
        <a:fill>
          <a:solidFill>
            <a:srgbClr val="FFFFFF"/>
          </a:solidFill>
        </a:fill>
      </a:tcStyle>
    </a:band2H>
    <a:band1V>
      <a:tcStyle>
        <a:tcBdr/>
        <a:fill>
          <a:solidFill>
            <a:srgbClr val="FFFFFF"/>
          </a:solidFill>
        </a:fill>
      </a:tcStyle>
    </a:band1V>
    <a:band2V>
      <a:tcStyle>
        <a:tcBdr/>
      </a:tcStyle>
    </a:band2V>
    <a:lastCol>
      <a:tcTxStyle>
        <a:fontRef idx="minor">
          <a:prstClr val="black"/>
        </a:fontRef>
        <a:schemeClr val="dk1"/>
      </a:tcTxStyle>
      <a:tcStyle>
        <a:tcBdr/>
        <a:fill>
          <a:solidFill>
            <a:srgbClr val="FFFFFF"/>
          </a:solidFill>
        </a:fill>
      </a:tcStyle>
    </a:lastCol>
    <a:firstCol>
      <a:tcTxStyle b="on">
        <a:fontRef idx="minor">
          <a:prstClr val="black"/>
        </a:fontRef>
        <a:schemeClr val="dk2"/>
      </a:tcTxStyle>
      <a:tcStyle>
        <a:tcBdr/>
        <a:fill>
          <a:solidFill>
            <a:srgbClr val="FFFFFF"/>
          </a:solidFill>
        </a:fill>
      </a:tcStyle>
    </a:firstCol>
    <a:lastRow>
      <a:tcTxStyle b="on">
        <a:fontRef idx="minor">
          <a:prstClr val="black"/>
        </a:fontRef>
        <a:schemeClr val="dk1"/>
      </a:tcTxStyle>
      <a:tcStyle>
        <a:tcBdr>
          <a:top>
            <a:ln w="0" cmpd="sng">
              <a:solidFill>
                <a:schemeClr val="dk1"/>
              </a:solidFill>
            </a:ln>
          </a:top>
        </a:tcBdr>
        <a:fill>
          <a:solidFill>
            <a:srgbClr val="FFFFFF"/>
          </a:solidFill>
        </a:fill>
      </a:tcStyle>
    </a:lastRow>
    <a:firstRow>
      <a:tcTxStyle b="on">
        <a:fontRef idx="minor">
          <a:prstClr val="black"/>
        </a:fontRef>
        <a:schemeClr val="lt1"/>
      </a:tcTxStyle>
      <a:tcStyle>
        <a:tcBdr>
          <a:bottom>
            <a:ln w="12700" cmpd="sng">
              <a:solidFill>
                <a:schemeClr val="dk1"/>
              </a:solidFill>
            </a:ln>
          </a:bottom>
        </a:tcBdr>
        <a:fill>
          <a:solidFill>
            <a:srgbClr val="809D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74244" autoAdjust="0"/>
  </p:normalViewPr>
  <p:slideViewPr>
    <p:cSldViewPr snapToGrid="0">
      <p:cViewPr varScale="1">
        <p:scale>
          <a:sx n="99" d="100"/>
          <a:sy n="99" d="100"/>
        </p:scale>
        <p:origin x="1937"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Cowan" userId="d77e2e1c-39ae-440d-8e3f-4f4bb24ebf50" providerId="ADAL" clId="{02FB9C93-58E3-4816-8917-A1940BC19C03}"/>
    <pc:docChg chg="undo custSel addSld delSld modSld sldOrd">
      <pc:chgData name="Nicole Cowan" userId="d77e2e1c-39ae-440d-8e3f-4f4bb24ebf50" providerId="ADAL" clId="{02FB9C93-58E3-4816-8917-A1940BC19C03}" dt="2026-02-24T07:17:26.321" v="1622" actId="20577"/>
      <pc:docMkLst>
        <pc:docMk/>
      </pc:docMkLst>
      <pc:sldChg chg="addSp delSp modSp mod modNotesTx">
        <pc:chgData name="Nicole Cowan" userId="d77e2e1c-39ae-440d-8e3f-4f4bb24ebf50" providerId="ADAL" clId="{02FB9C93-58E3-4816-8917-A1940BC19C03}" dt="2026-02-24T07:16:58.237" v="1552" actId="1076"/>
        <pc:sldMkLst>
          <pc:docMk/>
          <pc:sldMk cId="1027447141" sldId="257"/>
        </pc:sldMkLst>
        <pc:spChg chg="mod">
          <ac:chgData name="Nicole Cowan" userId="d77e2e1c-39ae-440d-8e3f-4f4bb24ebf50" providerId="ADAL" clId="{02FB9C93-58E3-4816-8917-A1940BC19C03}" dt="2026-02-24T07:16:29.271" v="1545" actId="1076"/>
          <ac:spMkLst>
            <pc:docMk/>
            <pc:sldMk cId="1027447141" sldId="257"/>
            <ac:spMk id="2" creationId="{8E1D1318-73ED-0CA7-1D44-C2A991E9CF86}"/>
          </ac:spMkLst>
        </pc:spChg>
        <pc:spChg chg="add del mod">
          <ac:chgData name="Nicole Cowan" userId="d77e2e1c-39ae-440d-8e3f-4f4bb24ebf50" providerId="ADAL" clId="{02FB9C93-58E3-4816-8917-A1940BC19C03}" dt="2026-02-24T07:16:58.237" v="1552" actId="1076"/>
          <ac:spMkLst>
            <pc:docMk/>
            <pc:sldMk cId="1027447141" sldId="257"/>
            <ac:spMk id="4" creationId="{370B0BD4-26D0-BA16-179E-DEED3E8EB6A0}"/>
          </ac:spMkLst>
        </pc:spChg>
      </pc:sldChg>
      <pc:sldChg chg="modSp mod">
        <pc:chgData name="Nicole Cowan" userId="d77e2e1c-39ae-440d-8e3f-4f4bb24ebf50" providerId="ADAL" clId="{02FB9C93-58E3-4816-8917-A1940BC19C03}" dt="2026-02-24T06:47:10.650" v="335" actId="20577"/>
        <pc:sldMkLst>
          <pc:docMk/>
          <pc:sldMk cId="3022524459" sldId="284"/>
        </pc:sldMkLst>
        <pc:spChg chg="mod">
          <ac:chgData name="Nicole Cowan" userId="d77e2e1c-39ae-440d-8e3f-4f4bb24ebf50" providerId="ADAL" clId="{02FB9C93-58E3-4816-8917-A1940BC19C03}" dt="2026-02-24T06:47:10.650" v="335" actId="20577"/>
          <ac:spMkLst>
            <pc:docMk/>
            <pc:sldMk cId="3022524459" sldId="284"/>
            <ac:spMk id="3" creationId="{A7721118-8A03-EBD9-71A6-454C522CC548}"/>
          </ac:spMkLst>
        </pc:spChg>
      </pc:sldChg>
      <pc:sldChg chg="modSp mod modNotesTx">
        <pc:chgData name="Nicole Cowan" userId="d77e2e1c-39ae-440d-8e3f-4f4bb24ebf50" providerId="ADAL" clId="{02FB9C93-58E3-4816-8917-A1940BC19C03}" dt="2026-02-24T07:15:12.737" v="1430" actId="113"/>
        <pc:sldMkLst>
          <pc:docMk/>
          <pc:sldMk cId="2472925297" sldId="285"/>
        </pc:sldMkLst>
        <pc:spChg chg="mod">
          <ac:chgData name="Nicole Cowan" userId="d77e2e1c-39ae-440d-8e3f-4f4bb24ebf50" providerId="ADAL" clId="{02FB9C93-58E3-4816-8917-A1940BC19C03}" dt="2026-02-24T07:14:59.389" v="1428" actId="1076"/>
          <ac:spMkLst>
            <pc:docMk/>
            <pc:sldMk cId="2472925297" sldId="285"/>
            <ac:spMk id="2" creationId="{9FA44A29-B817-2265-B6AE-F3BC62A25153}"/>
          </ac:spMkLst>
        </pc:spChg>
        <pc:spChg chg="mod">
          <ac:chgData name="Nicole Cowan" userId="d77e2e1c-39ae-440d-8e3f-4f4bb24ebf50" providerId="ADAL" clId="{02FB9C93-58E3-4816-8917-A1940BC19C03}" dt="2026-02-24T07:11:21.327" v="806" actId="27636"/>
          <ac:spMkLst>
            <pc:docMk/>
            <pc:sldMk cId="2472925297" sldId="285"/>
            <ac:spMk id="11" creationId="{9494A548-2020-404E-2860-159EF79FE964}"/>
          </ac:spMkLst>
        </pc:spChg>
        <pc:graphicFrameChg chg="mod">
          <ac:chgData name="Nicole Cowan" userId="d77e2e1c-39ae-440d-8e3f-4f4bb24ebf50" providerId="ADAL" clId="{02FB9C93-58E3-4816-8917-A1940BC19C03}" dt="2026-02-24T07:15:05.205" v="1429" actId="1076"/>
          <ac:graphicFrameMkLst>
            <pc:docMk/>
            <pc:sldMk cId="2472925297" sldId="285"/>
            <ac:graphicFrameMk id="6" creationId="{00000000-0000-0000-0000-000000000000}"/>
          </ac:graphicFrameMkLst>
        </pc:graphicFrameChg>
      </pc:sldChg>
      <pc:sldChg chg="modSp mod">
        <pc:chgData name="Nicole Cowan" userId="d77e2e1c-39ae-440d-8e3f-4f4bb24ebf50" providerId="ADAL" clId="{02FB9C93-58E3-4816-8917-A1940BC19C03}" dt="2026-02-24T06:52:56.852" v="457" actId="113"/>
        <pc:sldMkLst>
          <pc:docMk/>
          <pc:sldMk cId="302990616" sldId="287"/>
        </pc:sldMkLst>
        <pc:spChg chg="mod">
          <ac:chgData name="Nicole Cowan" userId="d77e2e1c-39ae-440d-8e3f-4f4bb24ebf50" providerId="ADAL" clId="{02FB9C93-58E3-4816-8917-A1940BC19C03}" dt="2026-02-24T06:52:56.852" v="457" actId="113"/>
          <ac:spMkLst>
            <pc:docMk/>
            <pc:sldMk cId="302990616" sldId="287"/>
            <ac:spMk id="3" creationId="{7125EB17-354E-25DC-C5AF-514BE9612A46}"/>
          </ac:spMkLst>
        </pc:spChg>
      </pc:sldChg>
      <pc:sldChg chg="addSp delSp modSp mod addAnim delAnim modAnim modNotesTx">
        <pc:chgData name="Nicole Cowan" userId="d77e2e1c-39ae-440d-8e3f-4f4bb24ebf50" providerId="ADAL" clId="{02FB9C93-58E3-4816-8917-A1940BC19C03}" dt="2026-02-24T07:01:06.226" v="523" actId="20577"/>
        <pc:sldMkLst>
          <pc:docMk/>
          <pc:sldMk cId="2508332225" sldId="294"/>
        </pc:sldMkLst>
        <pc:spChg chg="mod">
          <ac:chgData name="Nicole Cowan" userId="d77e2e1c-39ae-440d-8e3f-4f4bb24ebf50" providerId="ADAL" clId="{02FB9C93-58E3-4816-8917-A1940BC19C03}" dt="2026-02-24T07:01:06.226" v="523" actId="20577"/>
          <ac:spMkLst>
            <pc:docMk/>
            <pc:sldMk cId="2508332225" sldId="294"/>
            <ac:spMk id="5" creationId="{68CDABF1-F2D4-99E1-F779-00D438AE92E9}"/>
          </ac:spMkLst>
        </pc:spChg>
        <pc:picChg chg="add mod">
          <ac:chgData name="Nicole Cowan" userId="d77e2e1c-39ae-440d-8e3f-4f4bb24ebf50" providerId="ADAL" clId="{02FB9C93-58E3-4816-8917-A1940BC19C03}" dt="2026-02-24T07:00:40.744" v="464" actId="1076"/>
          <ac:picMkLst>
            <pc:docMk/>
            <pc:sldMk cId="2508332225" sldId="294"/>
            <ac:picMk id="2" creationId="{ED729E9F-3654-DACF-BBB2-9A31B344B6EC}"/>
          </ac:picMkLst>
        </pc:picChg>
      </pc:sldChg>
      <pc:sldChg chg="modSp mod modNotesTx">
        <pc:chgData name="Nicole Cowan" userId="d77e2e1c-39ae-440d-8e3f-4f4bb24ebf50" providerId="ADAL" clId="{02FB9C93-58E3-4816-8917-A1940BC19C03}" dt="2026-02-24T07:02:21.298" v="528" actId="20577"/>
        <pc:sldMkLst>
          <pc:docMk/>
          <pc:sldMk cId="3906873664" sldId="297"/>
        </pc:sldMkLst>
        <pc:picChg chg="mod">
          <ac:chgData name="Nicole Cowan" userId="d77e2e1c-39ae-440d-8e3f-4f4bb24ebf50" providerId="ADAL" clId="{02FB9C93-58E3-4816-8917-A1940BC19C03}" dt="2026-02-24T07:01:32.698" v="525" actId="14100"/>
          <ac:picMkLst>
            <pc:docMk/>
            <pc:sldMk cId="3906873664" sldId="297"/>
            <ac:picMk id="5" creationId="{D9628004-3B39-05BE-B48D-9DB5F308C180}"/>
          </ac:picMkLst>
        </pc:picChg>
      </pc:sldChg>
      <pc:sldChg chg="addSp delSp modSp add del mod modClrScheme chgLayout">
        <pc:chgData name="Nicole Cowan" userId="d77e2e1c-39ae-440d-8e3f-4f4bb24ebf50" providerId="ADAL" clId="{02FB9C93-58E3-4816-8917-A1940BC19C03}" dt="2026-02-24T06:52:10.906" v="455" actId="20577"/>
        <pc:sldMkLst>
          <pc:docMk/>
          <pc:sldMk cId="1781481656" sldId="298"/>
        </pc:sldMkLst>
        <pc:spChg chg="mod ord">
          <ac:chgData name="Nicole Cowan" userId="d77e2e1c-39ae-440d-8e3f-4f4bb24ebf50" providerId="ADAL" clId="{02FB9C93-58E3-4816-8917-A1940BC19C03}" dt="2026-02-24T06:52:10.906" v="455" actId="20577"/>
          <ac:spMkLst>
            <pc:docMk/>
            <pc:sldMk cId="1781481656" sldId="298"/>
            <ac:spMk id="3" creationId="{B217C3AC-7D5D-C79C-A3F7-1559A2FC072E}"/>
          </ac:spMkLst>
        </pc:spChg>
      </pc:sldChg>
      <pc:sldChg chg="modNotesTx">
        <pc:chgData name="Nicole Cowan" userId="d77e2e1c-39ae-440d-8e3f-4f4bb24ebf50" providerId="ADAL" clId="{02FB9C93-58E3-4816-8917-A1940BC19C03}" dt="2026-02-24T07:13:25.599" v="1038" actId="20577"/>
        <pc:sldMkLst>
          <pc:docMk/>
          <pc:sldMk cId="2123008529" sldId="299"/>
        </pc:sldMkLst>
      </pc:sldChg>
      <pc:sldChg chg="modSp mod">
        <pc:chgData name="Nicole Cowan" userId="d77e2e1c-39ae-440d-8e3f-4f4bb24ebf50" providerId="ADAL" clId="{02FB9C93-58E3-4816-8917-A1940BC19C03}" dt="2026-02-24T07:10:45.048" v="802" actId="1076"/>
        <pc:sldMkLst>
          <pc:docMk/>
          <pc:sldMk cId="751529737" sldId="302"/>
        </pc:sldMkLst>
        <pc:spChg chg="mod">
          <ac:chgData name="Nicole Cowan" userId="d77e2e1c-39ae-440d-8e3f-4f4bb24ebf50" providerId="ADAL" clId="{02FB9C93-58E3-4816-8917-A1940BC19C03}" dt="2026-02-24T07:10:45.048" v="802" actId="1076"/>
          <ac:spMkLst>
            <pc:docMk/>
            <pc:sldMk cId="751529737" sldId="302"/>
            <ac:spMk id="3" creationId="{9973BC78-EE19-7192-7B10-8C14A1EAEDDB}"/>
          </ac:spMkLst>
        </pc:spChg>
      </pc:sldChg>
      <pc:sldChg chg="modSp mod modNotesTx">
        <pc:chgData name="Nicole Cowan" userId="d77e2e1c-39ae-440d-8e3f-4f4bb24ebf50" providerId="ADAL" clId="{02FB9C93-58E3-4816-8917-A1940BC19C03}" dt="2026-02-24T06:51:52.894" v="441" actId="20577"/>
        <pc:sldMkLst>
          <pc:docMk/>
          <pc:sldMk cId="3939065977" sldId="304"/>
        </pc:sldMkLst>
        <pc:spChg chg="mod">
          <ac:chgData name="Nicole Cowan" userId="d77e2e1c-39ae-440d-8e3f-4f4bb24ebf50" providerId="ADAL" clId="{02FB9C93-58E3-4816-8917-A1940BC19C03}" dt="2026-02-24T06:51:44.737" v="415" actId="20577"/>
          <ac:spMkLst>
            <pc:docMk/>
            <pc:sldMk cId="3939065977" sldId="304"/>
            <ac:spMk id="3" creationId="{B217C3AC-7D5D-C79C-A3F7-1559A2FC072E}"/>
          </ac:spMkLst>
        </pc:spChg>
      </pc:sldChg>
      <pc:sldChg chg="addSp delSp modSp add mod">
        <pc:chgData name="Nicole Cowan" userId="d77e2e1c-39ae-440d-8e3f-4f4bb24ebf50" providerId="ADAL" clId="{02FB9C93-58E3-4816-8917-A1940BC19C03}" dt="2026-02-24T07:17:26.321" v="1622" actId="20577"/>
        <pc:sldMkLst>
          <pc:docMk/>
          <pc:sldMk cId="2296516357" sldId="307"/>
        </pc:sldMkLst>
        <pc:spChg chg="mod">
          <ac:chgData name="Nicole Cowan" userId="d77e2e1c-39ae-440d-8e3f-4f4bb24ebf50" providerId="ADAL" clId="{02FB9C93-58E3-4816-8917-A1940BC19C03}" dt="2026-02-24T07:17:26.321" v="1622" actId="20577"/>
          <ac:spMkLst>
            <pc:docMk/>
            <pc:sldMk cId="2296516357" sldId="307"/>
            <ac:spMk id="2" creationId="{96F52539-3866-CE36-6A06-056EB0AACA96}"/>
          </ac:spMkLst>
        </pc:spChg>
      </pc:sldChg>
    </pc:docChg>
  </pc:docChgLst>
  <pc:docChgLst>
    <pc:chgData name="Nicole Cowan" userId="S::nicole.cowan@melbournewater.com.au::d77e2e1c-39ae-440d-8e3f-4f4bb24ebf50" providerId="AD" clId="Web-{79EB27D8-5DE4-FBAB-F514-3F648680BCF2}"/>
    <pc:docChg chg="modSld">
      <pc:chgData name="Nicole Cowan" userId="S::nicole.cowan@melbournewater.com.au::d77e2e1c-39ae-440d-8e3f-4f4bb24ebf50" providerId="AD" clId="Web-{79EB27D8-5DE4-FBAB-F514-3F648680BCF2}" dt="2026-03-12T04:51:26.559" v="0" actId="1076"/>
      <pc:docMkLst>
        <pc:docMk/>
      </pc:docMkLst>
      <pc:sldChg chg="modSp">
        <pc:chgData name="Nicole Cowan" userId="S::nicole.cowan@melbournewater.com.au::d77e2e1c-39ae-440d-8e3f-4f4bb24ebf50" providerId="AD" clId="Web-{79EB27D8-5DE4-FBAB-F514-3F648680BCF2}" dt="2026-03-12T04:51:26.559" v="0" actId="1076"/>
        <pc:sldMkLst>
          <pc:docMk/>
          <pc:sldMk cId="751529737" sldId="302"/>
        </pc:sldMkLst>
        <pc:spChg chg="mod">
          <ac:chgData name="Nicole Cowan" userId="S::nicole.cowan@melbournewater.com.au::d77e2e1c-39ae-440d-8e3f-4f4bb24ebf50" providerId="AD" clId="Web-{79EB27D8-5DE4-FBAB-F514-3F648680BCF2}" dt="2026-03-12T04:51:26.559" v="0" actId="1076"/>
          <ac:spMkLst>
            <pc:docMk/>
            <pc:sldMk cId="751529737" sldId="302"/>
            <ac:spMk id="3" creationId="{9973BC78-EE19-7192-7B10-8C14A1EAEDD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D3341-7B95-4A6B-90E1-134F954A481B}" type="datetimeFigureOut">
              <a:rPr lang="en-AU" smtClean="0"/>
              <a:t>11/03/2026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7637F7-FC4D-4CBC-AB75-3578EC53B962}" type="slidenum">
              <a:rPr lang="en-AU" smtClean="0"/>
              <a:t>‹#›</a:t>
            </a:fld>
            <a:endParaRPr lang="en-AU"/>
          </a:p>
        </p:txBody>
      </p:sp>
    </p:spTree>
    <p:extLst>
      <p:ext uri="{BB962C8B-B14F-4D97-AF65-F5344CB8AC3E}">
        <p14:creationId xmlns:p14="http://schemas.microsoft.com/office/powerpoint/2010/main" val="2273711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vimeo.com/1017391183"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melbournewater.com.au/water-and-environment/water-management/water-quality/water-catchment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elbournewater.com.au/water-and-environment/water-management/water-storage-level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vimeo.com/manage/videos/1027091227"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a:t>
            </a:fld>
            <a:endParaRPr lang="en-AU"/>
          </a:p>
        </p:txBody>
      </p:sp>
    </p:spTree>
    <p:extLst>
      <p:ext uri="{BB962C8B-B14F-4D97-AF65-F5344CB8AC3E}">
        <p14:creationId xmlns:p14="http://schemas.microsoft.com/office/powerpoint/2010/main" val="3097225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p>
          <a:p>
            <a:endParaRPr lang="en-US" b="1" dirty="0"/>
          </a:p>
          <a:p>
            <a:r>
              <a:rPr lang="en-AU" dirty="0"/>
              <a:t>To explore the theme of using water sustainably, students need to know what happens to their wastewater and where it goes. Watch the video for a brief explanation.</a:t>
            </a:r>
            <a:endParaRPr lang="en-US" dirty="0"/>
          </a:p>
          <a:p>
            <a:endParaRPr lang="en-AU" dirty="0"/>
          </a:p>
          <a:p>
            <a:r>
              <a:rPr lang="en-AU" dirty="0"/>
              <a:t>Remind your students of the importance of sanitation and a sewerage network. You could discuss why Melbourne was once known as '</a:t>
            </a:r>
            <a:r>
              <a:rPr lang="en-AU" dirty="0" err="1"/>
              <a:t>Smellbourne</a:t>
            </a:r>
            <a:r>
              <a:rPr lang="en-AU" dirty="0"/>
              <a:t>' and the health impacts (cholera and typhoid) of untreated sewage. </a:t>
            </a:r>
            <a:r>
              <a:rPr lang="en-AU" b="0" i="0" dirty="0">
                <a:solidFill>
                  <a:srgbClr val="567900"/>
                </a:solidFill>
                <a:effectLst/>
                <a:latin typeface="montserratlight"/>
              </a:rPr>
              <a:t>Hundreds of people died from a savage typhoid outbreak in the 1880s due to the incorrect disposal of animal and human waste.</a:t>
            </a:r>
          </a:p>
          <a:p>
            <a:endParaRPr lang="en-AU" dirty="0"/>
          </a:p>
          <a:p>
            <a:r>
              <a:rPr lang="en-AU" dirty="0"/>
              <a:t>Get students to write down notes about what happens to their sewage and how it is reused. Ensure they write down the following information, which will help them respond to the theme of using water sustainably.</a:t>
            </a:r>
          </a:p>
          <a:p>
            <a:pPr marL="171450" indent="-171450">
              <a:buFont typeface="Arial" panose="020B0604020202020204" pitchFamily="34" charset="0"/>
              <a:buChar char="•"/>
            </a:pPr>
            <a:r>
              <a:rPr lang="en-AU" dirty="0"/>
              <a:t>Recycled water – firefighting, watering gardens, toilets</a:t>
            </a:r>
          </a:p>
          <a:p>
            <a:pPr marL="171450" indent="-171450">
              <a:buFont typeface="Arial" panose="020B0604020202020204" pitchFamily="34" charset="0"/>
              <a:buChar char="•"/>
            </a:pPr>
            <a:r>
              <a:rPr lang="en-AU" dirty="0"/>
              <a:t>Biogas – powering the site, sending back to the grid</a:t>
            </a:r>
          </a:p>
          <a:p>
            <a:pPr marL="171450" indent="-171450">
              <a:buFont typeface="Arial" panose="020B0604020202020204" pitchFamily="34" charset="0"/>
              <a:buChar char="•"/>
            </a:pPr>
            <a:r>
              <a:rPr lang="en-AU" dirty="0"/>
              <a:t>Biosolids* is a product of treating sewage not mentioned in the video, which will be discussed on the visit to the WTP. For more information go to the Melbourne Water website and search for ‘Where your sewage goes’.</a:t>
            </a:r>
          </a:p>
          <a:p>
            <a:endParaRPr lang="en-AU" dirty="0"/>
          </a:p>
          <a:p>
            <a:r>
              <a:rPr lang="en-AU" dirty="0"/>
              <a:t>See </a:t>
            </a:r>
            <a:r>
              <a:rPr lang="en-US" b="1" dirty="0"/>
              <a:t>GIS map lesson* </a:t>
            </a:r>
            <a:r>
              <a:rPr lang="en-US" dirty="0"/>
              <a:t>(optional)</a:t>
            </a:r>
            <a:endParaRPr lang="en-AU" dirty="0"/>
          </a:p>
          <a:p>
            <a:pPr marL="171450" lvl="2" indent="-171450">
              <a:lnSpc>
                <a:spcPts val="1200"/>
              </a:lnSpc>
              <a:spcAft>
                <a:spcPts val="200"/>
              </a:spcAft>
              <a:buFont typeface="Arial,Sans-Serif"/>
              <a:buChar char="•"/>
            </a:pPr>
            <a:r>
              <a:rPr lang="en-US" dirty="0"/>
              <a:t>Navigate a GIS map of Melbourne and learn about the sewerage and water supply network </a:t>
            </a:r>
          </a:p>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11</a:t>
            </a:fld>
            <a:endParaRPr lang="en-AU"/>
          </a:p>
        </p:txBody>
      </p:sp>
    </p:spTree>
    <p:extLst>
      <p:ext uri="{BB962C8B-B14F-4D97-AF65-F5344CB8AC3E}">
        <p14:creationId xmlns:p14="http://schemas.microsoft.com/office/powerpoint/2010/main" val="584353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endParaRPr lang="en-US" dirty="0"/>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image shows Cardinia Reservoir, which is Melbourne’s second-largest reservoir.</a:t>
            </a:r>
            <a:endParaRPr lang="en-US" dirty="0"/>
          </a:p>
          <a:p>
            <a:endParaRPr lang="en-AU" dirty="0"/>
          </a:p>
          <a:p>
            <a:r>
              <a:rPr lang="en-AU" dirty="0"/>
              <a:t>Water scarcity can lead to water stress, which is the negative effects a lack of water has on the environment, the economy and society. </a:t>
            </a:r>
          </a:p>
          <a:p>
            <a:endParaRPr lang="en-AU" dirty="0"/>
          </a:p>
          <a:p>
            <a:r>
              <a:rPr lang="en-AU" dirty="0"/>
              <a:t>Ask students to note these definitions. </a:t>
            </a:r>
          </a:p>
          <a:p>
            <a:endParaRPr lang="en-AU" dirty="0"/>
          </a:p>
          <a:p>
            <a:r>
              <a:rPr lang="en-AU" dirty="0"/>
              <a:t>This section focus on the supply of water; you could also get students to consider wider impacts of water scarcity.</a:t>
            </a:r>
          </a:p>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12</a:t>
            </a:fld>
            <a:endParaRPr lang="en-AU"/>
          </a:p>
        </p:txBody>
      </p:sp>
    </p:spTree>
    <p:extLst>
      <p:ext uri="{BB962C8B-B14F-4D97-AF65-F5344CB8AC3E}">
        <p14:creationId xmlns:p14="http://schemas.microsoft.com/office/powerpoint/2010/main" val="1137360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endParaRPr lang="en-US" dirty="0"/>
          </a:p>
          <a:p>
            <a:endParaRPr lang="en-AU" dirty="0"/>
          </a:p>
          <a:p>
            <a:r>
              <a:rPr lang="en-AU" dirty="0"/>
              <a:t>Watch the video and get students to write notes about</a:t>
            </a:r>
          </a:p>
          <a:p>
            <a:pPr marL="171450" indent="-171450">
              <a:buFont typeface="Arial" panose="020B0604020202020204" pitchFamily="34" charset="0"/>
              <a:buChar char="•"/>
            </a:pPr>
            <a:r>
              <a:rPr lang="en-AU" dirty="0"/>
              <a:t>The Millennium Drought and its impact on Melbourne’s water supply, where water supplies decreased by 20% in a single year</a:t>
            </a:r>
          </a:p>
          <a:p>
            <a:pPr marL="171450" indent="-171450">
              <a:buFont typeface="Arial" panose="020B0604020202020204" pitchFamily="34" charset="0"/>
              <a:buChar char="•"/>
            </a:pPr>
            <a:r>
              <a:rPr lang="en-AU" dirty="0"/>
              <a:t>A buffer in our water system to protect against the next drought and in case of bushfires</a:t>
            </a:r>
          </a:p>
          <a:p>
            <a:pPr marL="171450" indent="-171450">
              <a:buFont typeface="Arial" panose="020B0604020202020204" pitchFamily="34" charset="0"/>
              <a:buChar char="•"/>
            </a:pPr>
            <a:r>
              <a:rPr lang="en-AU" dirty="0"/>
              <a:t>Climate change is affecting our water supply, winter and spring are becoming drier and rainfall more variable</a:t>
            </a:r>
          </a:p>
          <a:p>
            <a:pPr marL="171450" indent="-171450">
              <a:buFont typeface="Arial" panose="020B0604020202020204" pitchFamily="34" charset="0"/>
              <a:buChar char="•"/>
            </a:pPr>
            <a:r>
              <a:rPr lang="en-AU" dirty="0"/>
              <a:t>We’ve got better at conserving and using less water, but our population is increasing  </a:t>
            </a:r>
          </a:p>
          <a:p>
            <a:pPr marL="171450" indent="-171450">
              <a:buFont typeface="Arial" panose="020B0604020202020204" pitchFamily="34" charset="0"/>
              <a:buChar char="•"/>
            </a:pPr>
            <a:r>
              <a:rPr lang="en-AU" dirty="0"/>
              <a:t>Can not build more dams because less rainfall means they won’t fill</a:t>
            </a:r>
          </a:p>
          <a:p>
            <a:pPr marL="171450" indent="-171450">
              <a:buFont typeface="Arial" panose="020B0604020202020204" pitchFamily="34" charset="0"/>
              <a:buChar char="•"/>
            </a:pPr>
            <a:r>
              <a:rPr lang="en-AU" dirty="0"/>
              <a:t>We learnt about that severe water restrictions can impact our quality of life</a:t>
            </a:r>
          </a:p>
          <a:p>
            <a:pPr marL="171450" indent="-171450">
              <a:buFont typeface="Arial" panose="020B0604020202020204" pitchFamily="34" charset="0"/>
              <a:buChar char="•"/>
            </a:pPr>
            <a:r>
              <a:rPr lang="en-AU" dirty="0"/>
              <a:t>We’re working to extend the use of recycled water and more stormwater harvesting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The desalination plant to rebuild and maintain a buffer of water in the system</a:t>
            </a:r>
          </a:p>
          <a:p>
            <a:pPr marL="171450" indent="-171450">
              <a:buFont typeface="Arial" panose="020B0604020202020204" pitchFamily="34" charset="0"/>
              <a:buChar char="•"/>
            </a:pPr>
            <a:endParaRPr lang="en-AU" dirty="0"/>
          </a:p>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13</a:t>
            </a:fld>
            <a:endParaRPr lang="en-AU"/>
          </a:p>
        </p:txBody>
      </p:sp>
    </p:spTree>
    <p:extLst>
      <p:ext uri="{BB962C8B-B14F-4D97-AF65-F5344CB8AC3E}">
        <p14:creationId xmlns:p14="http://schemas.microsoft.com/office/powerpoint/2010/main" val="1809430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endParaRPr lang="en-US" dirty="0"/>
          </a:p>
          <a:p>
            <a:endParaRPr lang="en-US" dirty="0"/>
          </a:p>
          <a:p>
            <a:r>
              <a:rPr lang="en-US" dirty="0"/>
              <a:t>To respond to the theme </a:t>
            </a:r>
            <a:r>
              <a:rPr lang="en-AU" b="1" dirty="0"/>
              <a:t>How can we manage Melbourne’s water sustainably as a valuable renewable resource?</a:t>
            </a:r>
          </a:p>
          <a:p>
            <a:endParaRPr lang="en-US" dirty="0"/>
          </a:p>
          <a:p>
            <a:r>
              <a:rPr lang="en-US" dirty="0"/>
              <a:t>Students will need to understand the concept of sustainability and its three pillars. You can use the definitions from the Victorian Curriculum Geographical Concepts </a:t>
            </a:r>
            <a:r>
              <a:rPr lang="en-AU" dirty="0"/>
              <a:t>and the Cross-Curriculum Priority.</a:t>
            </a:r>
          </a:p>
          <a:p>
            <a:r>
              <a:rPr lang="en-US" dirty="0"/>
              <a:t> </a:t>
            </a:r>
          </a:p>
          <a:p>
            <a:r>
              <a:rPr lang="en-US" dirty="0"/>
              <a:t>Get students to write down this definition and answer the questions on the next page.</a:t>
            </a:r>
          </a:p>
          <a:p>
            <a:endParaRPr lang="en-US" dirty="0"/>
          </a:p>
          <a:p>
            <a:endParaRPr lang="en-US" dirty="0"/>
          </a:p>
        </p:txBody>
      </p:sp>
      <p:sp>
        <p:nvSpPr>
          <p:cNvPr id="4" name="Slide Number Placeholder 3"/>
          <p:cNvSpPr>
            <a:spLocks noGrp="1"/>
          </p:cNvSpPr>
          <p:nvPr>
            <p:ph type="sldNum" sz="quarter" idx="5"/>
          </p:nvPr>
        </p:nvSpPr>
        <p:spPr/>
        <p:txBody>
          <a:bodyPr/>
          <a:lstStyle/>
          <a:p>
            <a:fld id="{517637F7-FC4D-4CBC-AB75-3578EC53B962}" type="slidenum">
              <a:rPr lang="en-AU" smtClean="0"/>
              <a:t>14</a:t>
            </a:fld>
            <a:endParaRPr lang="en-AU"/>
          </a:p>
        </p:txBody>
      </p:sp>
    </p:spTree>
    <p:extLst>
      <p:ext uri="{BB962C8B-B14F-4D97-AF65-F5344CB8AC3E}">
        <p14:creationId xmlns:p14="http://schemas.microsoft.com/office/powerpoint/2010/main" val="1426647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endParaRPr lang="en-US" dirty="0"/>
          </a:p>
          <a:p>
            <a:endParaRPr lang="en-AU" dirty="0"/>
          </a:p>
          <a:p>
            <a:r>
              <a:rPr lang="en-US" dirty="0"/>
              <a:t>What can we do to manage Melbourne’s water sustainably from an environmental aspect?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can we do to manage Melbourne’s water sustainably from an economic aspect?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can we do to manage Melbourne’s water sustainably from an emotional/social aspect?</a:t>
            </a:r>
          </a:p>
          <a:p>
            <a:endParaRPr lang="en-US" dirty="0"/>
          </a:p>
          <a:p>
            <a:r>
              <a:rPr lang="en-US" dirty="0"/>
              <a:t>Note: The Future Water uses the term ‘Emotion’.</a:t>
            </a:r>
          </a:p>
          <a:p>
            <a:pPr marL="0" indent="0">
              <a:buFont typeface="Arial"/>
              <a:buNone/>
            </a:pPr>
            <a:endParaRPr lang="en-AU" i="1" baseline="0" dirty="0">
              <a:latin typeface="Aptos"/>
              <a:ea typeface="Calibri"/>
              <a:cs typeface="Calibri"/>
            </a:endParaRPr>
          </a:p>
          <a:p>
            <a:r>
              <a:rPr lang="en-US" b="1" dirty="0">
                <a:latin typeface="Calibri"/>
                <a:ea typeface="Calibri"/>
                <a:cs typeface="Calibri"/>
              </a:rPr>
              <a:t>Extension: </a:t>
            </a:r>
            <a:r>
              <a:rPr lang="en-US" dirty="0">
                <a:latin typeface="Calibri"/>
                <a:ea typeface="Calibri"/>
                <a:cs typeface="Calibri"/>
              </a:rPr>
              <a:t>Have students think about any other pillars that might be important to sustainability – is there more than three? Students may think of other pillars that they think are important such as health or education. Have them design their own ‘pillars of sustainability’</a:t>
            </a:r>
          </a:p>
        </p:txBody>
      </p:sp>
      <p:sp>
        <p:nvSpPr>
          <p:cNvPr id="4" name="Slide Number Placeholder 3"/>
          <p:cNvSpPr>
            <a:spLocks noGrp="1"/>
          </p:cNvSpPr>
          <p:nvPr>
            <p:ph type="sldNum" sz="quarter" idx="5"/>
          </p:nvPr>
        </p:nvSpPr>
        <p:spPr/>
        <p:txBody>
          <a:bodyPr/>
          <a:lstStyle/>
          <a:p>
            <a:fld id="{517637F7-FC4D-4CBC-AB75-3578EC53B962}" type="slidenum">
              <a:rPr lang="en-AU" smtClean="0"/>
              <a:t>15</a:t>
            </a:fld>
            <a:endParaRPr lang="en-AU"/>
          </a:p>
        </p:txBody>
      </p:sp>
    </p:spTree>
    <p:extLst>
      <p:ext uri="{BB962C8B-B14F-4D97-AF65-F5344CB8AC3E}">
        <p14:creationId xmlns:p14="http://schemas.microsoft.com/office/powerpoint/2010/main" val="625810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6C85A-21AF-0A3C-EB2E-2DE5655612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FD072-42B8-3D14-DEB3-9E8825AB20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B7DCE4-5C07-5701-AFB8-72B1F90910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8CAD07-80BF-7E89-EFF0-B642A0E9F389}"/>
              </a:ext>
            </a:extLst>
          </p:cNvPr>
          <p:cNvSpPr>
            <a:spLocks noGrp="1"/>
          </p:cNvSpPr>
          <p:nvPr>
            <p:ph type="sldNum" sz="quarter" idx="5"/>
          </p:nvPr>
        </p:nvSpPr>
        <p:spPr/>
        <p:txBody>
          <a:bodyPr/>
          <a:lstStyle/>
          <a:p>
            <a:fld id="{517637F7-FC4D-4CBC-AB75-3578EC53B962}" type="slidenum">
              <a:rPr lang="en-AU" smtClean="0"/>
              <a:t>18</a:t>
            </a:fld>
            <a:endParaRPr lang="en-AU"/>
          </a:p>
        </p:txBody>
      </p:sp>
    </p:spTree>
    <p:extLst>
      <p:ext uri="{BB962C8B-B14F-4D97-AF65-F5344CB8AC3E}">
        <p14:creationId xmlns:p14="http://schemas.microsoft.com/office/powerpoint/2010/main" val="2540519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9019A-068E-68B3-278E-AE2B7CF62B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CD0C68-BD84-981F-CC4F-F10847CBB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53A681-A222-0BFC-3D36-1F4CAE429C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8E9574-0970-C8DC-89E5-E54A498B516A}"/>
              </a:ext>
            </a:extLst>
          </p:cNvPr>
          <p:cNvSpPr>
            <a:spLocks noGrp="1"/>
          </p:cNvSpPr>
          <p:nvPr>
            <p:ph type="sldNum" sz="quarter" idx="5"/>
          </p:nvPr>
        </p:nvSpPr>
        <p:spPr/>
        <p:txBody>
          <a:bodyPr/>
          <a:lstStyle/>
          <a:p>
            <a:fld id="{517637F7-FC4D-4CBC-AB75-3578EC53B962}" type="slidenum">
              <a:rPr lang="en-AU" smtClean="0"/>
              <a:t>19</a:t>
            </a:fld>
            <a:endParaRPr lang="en-AU"/>
          </a:p>
        </p:txBody>
      </p:sp>
    </p:spTree>
    <p:extLst>
      <p:ext uri="{BB962C8B-B14F-4D97-AF65-F5344CB8AC3E}">
        <p14:creationId xmlns:p14="http://schemas.microsoft.com/office/powerpoint/2010/main" val="3876395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2</a:t>
            </a:fld>
            <a:endParaRPr lang="en-AU"/>
          </a:p>
        </p:txBody>
      </p:sp>
    </p:spTree>
    <p:extLst>
      <p:ext uri="{BB962C8B-B14F-4D97-AF65-F5344CB8AC3E}">
        <p14:creationId xmlns:p14="http://schemas.microsoft.com/office/powerpoint/2010/main" val="2354915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a:ea typeface="Calibri"/>
                <a:cs typeface="Calibri"/>
              </a:rPr>
              <a:t>Teaching notes &amp; ideas:</a:t>
            </a:r>
          </a:p>
          <a:p>
            <a:r>
              <a:rPr lang="en-US" dirty="0">
                <a:latin typeface="Calibri"/>
                <a:ea typeface="Calibri"/>
                <a:cs typeface="Calibri"/>
              </a:rPr>
              <a:t>You could add how population growth and climate change will impact water security in Melbourne.</a:t>
            </a:r>
          </a:p>
          <a:p>
            <a:r>
              <a:rPr lang="en-US" dirty="0">
                <a:latin typeface="Calibri"/>
                <a:ea typeface="Calibri"/>
                <a:cs typeface="Calibri"/>
              </a:rPr>
              <a:t>The focus of the Future Water Story is on Melbourne, you could add reference other cities around the world if relevant.</a:t>
            </a:r>
          </a:p>
        </p:txBody>
      </p:sp>
      <p:sp>
        <p:nvSpPr>
          <p:cNvPr id="4" name="Slide Number Placeholder 3"/>
          <p:cNvSpPr>
            <a:spLocks noGrp="1"/>
          </p:cNvSpPr>
          <p:nvPr>
            <p:ph type="sldNum" sz="quarter" idx="5"/>
          </p:nvPr>
        </p:nvSpPr>
        <p:spPr/>
        <p:txBody>
          <a:bodyPr/>
          <a:lstStyle/>
          <a:p>
            <a:fld id="{517637F7-FC4D-4CBC-AB75-3578EC53B962}" type="slidenum">
              <a:rPr lang="en-AU" smtClean="0"/>
              <a:t>4</a:t>
            </a:fld>
            <a:endParaRPr lang="en-AU"/>
          </a:p>
        </p:txBody>
      </p:sp>
    </p:spTree>
    <p:extLst>
      <p:ext uri="{BB962C8B-B14F-4D97-AF65-F5344CB8AC3E}">
        <p14:creationId xmlns:p14="http://schemas.microsoft.com/office/powerpoint/2010/main" val="1026073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Teaching notes &amp; ideas</a:t>
            </a:r>
          </a:p>
          <a:p>
            <a:endParaRPr lang="en-AU" dirty="0"/>
          </a:p>
          <a:p>
            <a:r>
              <a:rPr lang="en-AU" dirty="0"/>
              <a:t>The next two slides are aimed at getting your students ready and excited to participate in the Future Water Story. </a:t>
            </a:r>
            <a:endParaRPr lang="en-US" b="1" dirty="0"/>
          </a:p>
          <a:p>
            <a:endParaRPr lang="en-US" b="1" dirty="0"/>
          </a:p>
          <a:p>
            <a:r>
              <a:rPr lang="en-US" b="1" dirty="0"/>
              <a:t>Teaching notes &amp; ideas</a:t>
            </a:r>
          </a:p>
          <a:p>
            <a:endParaRPr lang="en-US" dirty="0">
              <a:latin typeface="Calibri"/>
              <a:cs typeface="Calibri"/>
            </a:endParaRPr>
          </a:p>
          <a:p>
            <a:r>
              <a:rPr lang="en-US" dirty="0"/>
              <a:t>Explain to students that they'll be  visiting the Western Treatment Plant to participate in the Future Water Story and that they will be exploring the theme: </a:t>
            </a:r>
            <a:r>
              <a:rPr lang="en-US" sz="1200" b="1" dirty="0">
                <a:solidFill>
                  <a:schemeClr val="accent1">
                    <a:lumMod val="50000"/>
                  </a:schemeClr>
                </a:solidFill>
                <a:latin typeface="VAG Rounded Next"/>
                <a:ea typeface="Verdana"/>
                <a:cs typeface="Segoe UI"/>
              </a:rPr>
              <a:t>How can we manage Melbourne’s water sustainably as a valuable renewable resource?</a:t>
            </a:r>
          </a:p>
          <a:p>
            <a:endParaRPr lang="en-US" b="1" dirty="0"/>
          </a:p>
          <a:p>
            <a:r>
              <a:rPr lang="en-US" dirty="0"/>
              <a:t>You could begin with a quick discussion about what students know about the Western Treatment Plant and why it is important:</a:t>
            </a:r>
          </a:p>
          <a:p>
            <a:pPr marL="171450" indent="-171450">
              <a:buFont typeface="Arial" panose="020B0604020202020204" pitchFamily="34" charset="0"/>
              <a:buChar char="•"/>
            </a:pPr>
            <a:r>
              <a:rPr lang="en-US" dirty="0"/>
              <a:t>Do you know where the Western Treatment Plant is located?</a:t>
            </a:r>
          </a:p>
          <a:p>
            <a:pPr marL="171450" indent="-171450">
              <a:buFont typeface="Arial" panose="020B0604020202020204" pitchFamily="34" charset="0"/>
              <a:buChar char="•"/>
            </a:pPr>
            <a:r>
              <a:rPr lang="en-US" dirty="0"/>
              <a:t>Have you ever visited the Western Treatment Plant?</a:t>
            </a:r>
          </a:p>
          <a:p>
            <a:pPr marL="171450" indent="-171450">
              <a:buFont typeface="Arial" panose="020B0604020202020204" pitchFamily="34" charset="0"/>
              <a:buChar char="•"/>
            </a:pPr>
            <a:r>
              <a:rPr lang="en-US" dirty="0"/>
              <a:t>Do you know any facts about the plant?</a:t>
            </a:r>
          </a:p>
          <a:p>
            <a:pPr marL="171450" indent="-171450">
              <a:buFont typeface="Arial" panose="020B0604020202020204" pitchFamily="34" charset="0"/>
              <a:buChar char="•"/>
            </a:pPr>
            <a:r>
              <a:rPr lang="en-US" dirty="0"/>
              <a:t>What would happen if you flushed the toilet, and it didn't work?</a:t>
            </a:r>
          </a:p>
          <a:p>
            <a:endParaRPr lang="en-US" dirty="0"/>
          </a:p>
          <a:p>
            <a:pPr algn="l"/>
            <a:r>
              <a:rPr lang="en-US" dirty="0"/>
              <a:t>Key terms students should know to get the most out of the experience – see Glossary. The terms students will need to know include</a:t>
            </a:r>
          </a:p>
          <a:p>
            <a:pPr algn="l"/>
            <a:r>
              <a:rPr lang="en-AU" b="0" i="0" dirty="0">
                <a:solidFill>
                  <a:srgbClr val="333333"/>
                </a:solidFill>
                <a:effectLst/>
                <a:latin typeface="Segoe UI" panose="020B0502040204020203" pitchFamily="34" charset="0"/>
              </a:rPr>
              <a:t>Grey water</a:t>
            </a:r>
          </a:p>
          <a:p>
            <a:pPr algn="l"/>
            <a:r>
              <a:rPr lang="en-AU" b="0" i="0" dirty="0">
                <a:solidFill>
                  <a:srgbClr val="333333"/>
                </a:solidFill>
                <a:effectLst/>
                <a:latin typeface="Segoe UI" panose="020B0502040204020203" pitchFamily="34" charset="0"/>
              </a:rPr>
              <a:t>Ponds</a:t>
            </a:r>
          </a:p>
          <a:p>
            <a:pPr algn="l"/>
            <a:r>
              <a:rPr lang="en-AU" b="0" i="0" dirty="0">
                <a:solidFill>
                  <a:srgbClr val="333333"/>
                </a:solidFill>
                <a:effectLst/>
                <a:latin typeface="Segoe UI" panose="020B0502040204020203" pitchFamily="34" charset="0"/>
              </a:rPr>
              <a:t>Run-off</a:t>
            </a:r>
          </a:p>
          <a:p>
            <a:pPr algn="l"/>
            <a:r>
              <a:rPr lang="en-AU" b="0" i="0" dirty="0">
                <a:solidFill>
                  <a:srgbClr val="333333"/>
                </a:solidFill>
                <a:effectLst/>
                <a:latin typeface="Segoe UI" panose="020B0502040204020203" pitchFamily="34" charset="0"/>
              </a:rPr>
              <a:t>Activated sludge</a:t>
            </a:r>
          </a:p>
          <a:p>
            <a:pPr algn="l"/>
            <a:r>
              <a:rPr lang="en-AU" b="0" i="0" dirty="0">
                <a:solidFill>
                  <a:srgbClr val="333333"/>
                </a:solidFill>
                <a:effectLst/>
                <a:latin typeface="Segoe UI" panose="020B0502040204020203" pitchFamily="34" charset="0"/>
              </a:rPr>
              <a:t>Reservoir</a:t>
            </a:r>
          </a:p>
          <a:p>
            <a:pPr algn="l"/>
            <a:r>
              <a:rPr lang="en-AU" b="0" i="0" dirty="0">
                <a:solidFill>
                  <a:srgbClr val="333333"/>
                </a:solidFill>
                <a:effectLst/>
                <a:latin typeface="Segoe UI" panose="020B0502040204020203" pitchFamily="34" charset="0"/>
              </a:rPr>
              <a:t>Sewage</a:t>
            </a:r>
          </a:p>
          <a:p>
            <a:pPr algn="l"/>
            <a:r>
              <a:rPr lang="en-AU" b="0" i="0" dirty="0">
                <a:solidFill>
                  <a:srgbClr val="333333"/>
                </a:solidFill>
                <a:effectLst/>
                <a:latin typeface="Segoe UI" panose="020B0502040204020203" pitchFamily="34" charset="0"/>
              </a:rPr>
              <a:t>Sewerage</a:t>
            </a:r>
          </a:p>
          <a:p>
            <a:pPr algn="l"/>
            <a:r>
              <a:rPr lang="en-AU" b="0" i="0" dirty="0">
                <a:solidFill>
                  <a:srgbClr val="333333"/>
                </a:solidFill>
                <a:effectLst/>
                <a:latin typeface="Segoe UI" panose="020B0502040204020203" pitchFamily="34" charset="0"/>
              </a:rPr>
              <a:t>Stormwater</a:t>
            </a:r>
          </a:p>
          <a:p>
            <a:pPr algn="l"/>
            <a:r>
              <a:rPr lang="en-AU" b="0" i="0" dirty="0">
                <a:solidFill>
                  <a:srgbClr val="333333"/>
                </a:solidFill>
                <a:effectLst/>
                <a:latin typeface="Segoe UI" panose="020B0502040204020203" pitchFamily="34" charset="0"/>
              </a:rPr>
              <a:t>Wastewater</a:t>
            </a:r>
          </a:p>
          <a:p>
            <a:pPr algn="l"/>
            <a:r>
              <a:rPr lang="en-AU" b="0" i="0" dirty="0">
                <a:solidFill>
                  <a:srgbClr val="333333"/>
                </a:solidFill>
                <a:effectLst/>
                <a:latin typeface="Segoe UI" panose="020B0502040204020203" pitchFamily="34" charset="0"/>
              </a:rPr>
              <a:t>Water cycle</a:t>
            </a:r>
          </a:p>
          <a:p>
            <a:pPr algn="l"/>
            <a:r>
              <a:rPr lang="en-AU" b="0" i="0" dirty="0">
                <a:solidFill>
                  <a:srgbClr val="333333"/>
                </a:solidFill>
                <a:effectLst/>
                <a:latin typeface="Segoe UI" panose="020B0502040204020203" pitchFamily="34" charset="0"/>
              </a:rPr>
              <a:t>Desalination</a:t>
            </a:r>
          </a:p>
          <a:p>
            <a:pPr algn="l"/>
            <a:r>
              <a:rPr lang="en-AU" b="0" i="0" dirty="0">
                <a:solidFill>
                  <a:srgbClr val="333333"/>
                </a:solidFill>
                <a:effectLst/>
                <a:latin typeface="Segoe UI" panose="020B0502040204020203" pitchFamily="34" charset="0"/>
              </a:rPr>
              <a:t>Biosolids</a:t>
            </a:r>
          </a:p>
          <a:p>
            <a:pPr algn="l"/>
            <a:r>
              <a:rPr lang="en-AU" b="0" i="0" dirty="0">
                <a:solidFill>
                  <a:srgbClr val="333333"/>
                </a:solidFill>
                <a:effectLst/>
                <a:latin typeface="Segoe UI" panose="020B0502040204020203" pitchFamily="34" charset="0"/>
              </a:rPr>
              <a:t>Biogas</a:t>
            </a:r>
          </a:p>
          <a:p>
            <a:pPr algn="l"/>
            <a:r>
              <a:rPr lang="en-AU" b="0" i="0" dirty="0">
                <a:solidFill>
                  <a:srgbClr val="333333"/>
                </a:solidFill>
                <a:effectLst/>
                <a:latin typeface="Segoe UI" panose="020B0502040204020203" pitchFamily="34" charset="0"/>
              </a:rPr>
              <a:t>Drought</a:t>
            </a:r>
          </a:p>
          <a:p>
            <a:pPr algn="l"/>
            <a:r>
              <a:rPr lang="en-AU" b="0" i="0" dirty="0">
                <a:solidFill>
                  <a:srgbClr val="333333"/>
                </a:solidFill>
                <a:effectLst/>
                <a:latin typeface="Segoe UI" panose="020B0502040204020203" pitchFamily="34" charset="0"/>
              </a:rPr>
              <a:t>Dam</a:t>
            </a:r>
          </a:p>
          <a:p>
            <a:pPr algn="l"/>
            <a:r>
              <a:rPr lang="en-AU" b="0" i="0" dirty="0">
                <a:solidFill>
                  <a:srgbClr val="333333"/>
                </a:solidFill>
                <a:effectLst/>
                <a:latin typeface="Segoe UI" panose="020B0502040204020203" pitchFamily="34" charset="0"/>
              </a:rPr>
              <a:t>Water scarcity</a:t>
            </a:r>
          </a:p>
          <a:p>
            <a:endParaRPr lang="en-US" dirty="0"/>
          </a:p>
          <a:p>
            <a:endParaRPr lang="en-US" b="1" dirty="0"/>
          </a:p>
          <a:p>
            <a:endParaRPr lang="en-US" dirty="0"/>
          </a:p>
        </p:txBody>
      </p:sp>
      <p:sp>
        <p:nvSpPr>
          <p:cNvPr id="4" name="Slide Number Placeholder 3"/>
          <p:cNvSpPr>
            <a:spLocks noGrp="1"/>
          </p:cNvSpPr>
          <p:nvPr>
            <p:ph type="sldNum" sz="quarter" idx="5"/>
          </p:nvPr>
        </p:nvSpPr>
        <p:spPr/>
        <p:txBody>
          <a:bodyPr/>
          <a:lstStyle/>
          <a:p>
            <a:fld id="{517637F7-FC4D-4CBC-AB75-3578EC53B962}" type="slidenum">
              <a:rPr lang="en-AU" smtClean="0"/>
              <a:t>5</a:t>
            </a:fld>
            <a:endParaRPr lang="en-AU"/>
          </a:p>
        </p:txBody>
      </p:sp>
    </p:spTree>
    <p:extLst>
      <p:ext uri="{BB962C8B-B14F-4D97-AF65-F5344CB8AC3E}">
        <p14:creationId xmlns:p14="http://schemas.microsoft.com/office/powerpoint/2010/main" val="3167171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endParaRPr lang="en-US" dirty="0"/>
          </a:p>
          <a:p>
            <a:endParaRPr lang="en-US" dirty="0">
              <a:latin typeface="Calibri"/>
              <a:cs typeface="Calibri"/>
            </a:endParaRPr>
          </a:p>
          <a:p>
            <a:r>
              <a:rPr lang="en-US" dirty="0">
                <a:latin typeface="Calibri"/>
                <a:cs typeface="Calibri"/>
              </a:rPr>
              <a:t>Watch the video</a:t>
            </a:r>
          </a:p>
          <a:p>
            <a:r>
              <a:rPr lang="en-US" dirty="0">
                <a:latin typeface="Calibri"/>
                <a:cs typeface="Calibri"/>
              </a:rPr>
              <a:t>Your students need to be allocated into teams. You may choose to allocate students or get them to nominate the group they would like to be part of. When students are participating in the challenge, they will need to consider the ‘needs’ and ‘requirements’ of their group.</a:t>
            </a:r>
          </a:p>
          <a:p>
            <a:endParaRPr lang="en-US" dirty="0">
              <a:latin typeface="Calibri"/>
              <a:cs typeface="Calibri"/>
            </a:endParaRPr>
          </a:p>
          <a:p>
            <a:r>
              <a:rPr lang="en-US" dirty="0">
                <a:latin typeface="Calibri"/>
                <a:cs typeface="Calibri"/>
              </a:rPr>
              <a:t>The groups:</a:t>
            </a:r>
          </a:p>
          <a:p>
            <a:r>
              <a:rPr lang="en-US" dirty="0">
                <a:latin typeface="Calibri"/>
                <a:cs typeface="Calibri"/>
              </a:rPr>
              <a:t>Banksia Sports</a:t>
            </a:r>
          </a:p>
          <a:p>
            <a:r>
              <a:rPr lang="en-US" dirty="0">
                <a:latin typeface="Calibri"/>
                <a:cs typeface="Calibri"/>
              </a:rPr>
              <a:t>Culture Ark</a:t>
            </a:r>
          </a:p>
          <a:p>
            <a:r>
              <a:rPr lang="en-US" dirty="0">
                <a:latin typeface="Calibri"/>
                <a:cs typeface="Calibri"/>
              </a:rPr>
              <a:t>Collins Family Farm</a:t>
            </a:r>
          </a:p>
          <a:p>
            <a:r>
              <a:rPr lang="en-US" dirty="0">
                <a:latin typeface="Calibri"/>
                <a:cs typeface="Calibri"/>
              </a:rPr>
              <a:t>Creekside Science</a:t>
            </a:r>
          </a:p>
          <a:p>
            <a:r>
              <a:rPr lang="en-US" dirty="0">
                <a:latin typeface="Calibri"/>
                <a:cs typeface="Calibri"/>
              </a:rPr>
              <a:t>Wattle School P&amp;F</a:t>
            </a:r>
          </a:p>
          <a:p>
            <a:r>
              <a:rPr lang="en-US" dirty="0">
                <a:latin typeface="Calibri"/>
                <a:cs typeface="Calibri"/>
              </a:rPr>
              <a:t>Health &amp; Hue</a:t>
            </a:r>
          </a:p>
          <a:p>
            <a:endParaRPr lang="en-US" dirty="0">
              <a:latin typeface="Calibri"/>
              <a:cs typeface="Calibri"/>
            </a:endParaRPr>
          </a:p>
          <a:p>
            <a:pPr marL="171450" indent="-171450">
              <a:buFont typeface="Arial"/>
              <a:buChar char="•"/>
            </a:pPr>
            <a:endParaRPr lang="en-US" dirty="0">
              <a:latin typeface="Calibri"/>
              <a:cs typeface="Calibri"/>
            </a:endParaRPr>
          </a:p>
          <a:p>
            <a:endParaRPr lang="en-US" dirty="0">
              <a:latin typeface="Aptos"/>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517637F7-FC4D-4CBC-AB75-3578EC53B962}" type="slidenum">
              <a:rPr lang="en-AU" smtClean="0"/>
              <a:t>6</a:t>
            </a:fld>
            <a:endParaRPr lang="en-AU"/>
          </a:p>
        </p:txBody>
      </p:sp>
    </p:spTree>
    <p:extLst>
      <p:ext uri="{BB962C8B-B14F-4D97-AF65-F5344CB8AC3E}">
        <p14:creationId xmlns:p14="http://schemas.microsoft.com/office/powerpoint/2010/main" val="3028085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endParaRPr lang="en-US" dirty="0"/>
          </a:p>
          <a:p>
            <a:endParaRPr lang="en-US" dirty="0">
              <a:latin typeface="Calibri"/>
              <a:cs typeface="Calibri"/>
            </a:endParaRPr>
          </a:p>
          <a:p>
            <a:r>
              <a:rPr lang="en-US" dirty="0">
                <a:latin typeface="Calibri"/>
                <a:cs typeface="Calibri"/>
              </a:rPr>
              <a:t>Your students need to be allocated into different stakeholders. You may choose to allocate students or get them to nominate the group they would like to be part of. When students are participating in the challenge, they will need to consider the ‘needs’ and ‘requirements’ of their group.</a:t>
            </a:r>
          </a:p>
          <a:p>
            <a:endParaRPr lang="en-US" dirty="0">
              <a:latin typeface="Calibri"/>
              <a:cs typeface="Calibri"/>
            </a:endParaRPr>
          </a:p>
          <a:p>
            <a:r>
              <a:rPr lang="en-US" dirty="0">
                <a:latin typeface="Calibri"/>
                <a:cs typeface="Calibri"/>
              </a:rPr>
              <a:t>The groups:</a:t>
            </a:r>
          </a:p>
          <a:p>
            <a:r>
              <a:rPr lang="en-US" dirty="0">
                <a:latin typeface="Calibri"/>
                <a:cs typeface="Calibri"/>
              </a:rPr>
              <a:t>Banksia Sports</a:t>
            </a:r>
          </a:p>
          <a:p>
            <a:r>
              <a:rPr lang="en-US" dirty="0">
                <a:latin typeface="Calibri"/>
                <a:cs typeface="Calibri"/>
              </a:rPr>
              <a:t>Culture Ark</a:t>
            </a:r>
          </a:p>
          <a:p>
            <a:r>
              <a:rPr lang="en-US" dirty="0">
                <a:latin typeface="Calibri"/>
                <a:cs typeface="Calibri"/>
              </a:rPr>
              <a:t>Collins Family Farm</a:t>
            </a:r>
          </a:p>
          <a:p>
            <a:r>
              <a:rPr lang="en-US" dirty="0">
                <a:latin typeface="Calibri"/>
                <a:cs typeface="Calibri"/>
              </a:rPr>
              <a:t>Creekside Science</a:t>
            </a:r>
          </a:p>
          <a:p>
            <a:r>
              <a:rPr lang="en-US" dirty="0">
                <a:latin typeface="Calibri"/>
                <a:cs typeface="Calibri"/>
              </a:rPr>
              <a:t>Wattle School P&amp;F</a:t>
            </a:r>
          </a:p>
          <a:p>
            <a:r>
              <a:rPr lang="en-US" dirty="0">
                <a:latin typeface="Calibri"/>
                <a:cs typeface="Calibri"/>
              </a:rPr>
              <a:t>Health &amp; Hue</a:t>
            </a:r>
          </a:p>
          <a:p>
            <a:endParaRPr lang="en-US" dirty="0">
              <a:latin typeface="Calibri"/>
              <a:cs typeface="Calibri"/>
            </a:endParaRPr>
          </a:p>
          <a:p>
            <a:pPr marL="171450" indent="-171450">
              <a:buFont typeface="Arial"/>
              <a:buChar char="•"/>
            </a:pPr>
            <a:endParaRPr lang="en-US" dirty="0">
              <a:latin typeface="Calibri"/>
              <a:cs typeface="Calibri"/>
            </a:endParaRPr>
          </a:p>
          <a:p>
            <a:endParaRPr lang="en-US" dirty="0">
              <a:latin typeface="Aptos"/>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517637F7-FC4D-4CBC-AB75-3578EC53B962}" type="slidenum">
              <a:rPr lang="en-AU" smtClean="0"/>
              <a:t>7</a:t>
            </a:fld>
            <a:endParaRPr lang="en-AU"/>
          </a:p>
        </p:txBody>
      </p:sp>
    </p:spTree>
    <p:extLst>
      <p:ext uri="{BB962C8B-B14F-4D97-AF65-F5344CB8AC3E}">
        <p14:creationId xmlns:p14="http://schemas.microsoft.com/office/powerpoint/2010/main" val="1249811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Teaching notes &amp; ideas</a:t>
            </a:r>
          </a:p>
          <a:p>
            <a:endParaRPr lang="en-AU" dirty="0"/>
          </a:p>
          <a:p>
            <a:r>
              <a:rPr lang="en-AU" dirty="0"/>
              <a:t>The next slides outline the key terms and concepts that will be discussed and covered as part of the Future Water Story. </a:t>
            </a:r>
          </a:p>
        </p:txBody>
      </p:sp>
      <p:sp>
        <p:nvSpPr>
          <p:cNvPr id="4" name="Slide Number Placeholder 3"/>
          <p:cNvSpPr>
            <a:spLocks noGrp="1"/>
          </p:cNvSpPr>
          <p:nvPr>
            <p:ph type="sldNum" sz="quarter" idx="5"/>
          </p:nvPr>
        </p:nvSpPr>
        <p:spPr/>
        <p:txBody>
          <a:bodyPr/>
          <a:lstStyle/>
          <a:p>
            <a:fld id="{517637F7-FC4D-4CBC-AB75-3578EC53B962}" type="slidenum">
              <a:rPr lang="en-AU" smtClean="0"/>
              <a:t>8</a:t>
            </a:fld>
            <a:endParaRPr lang="en-AU"/>
          </a:p>
        </p:txBody>
      </p:sp>
    </p:spTree>
    <p:extLst>
      <p:ext uri="{BB962C8B-B14F-4D97-AF65-F5344CB8AC3E}">
        <p14:creationId xmlns:p14="http://schemas.microsoft.com/office/powerpoint/2010/main" val="3339515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Teaching notes &amp; ideas</a:t>
            </a:r>
            <a:endParaRPr lang="en-US" dirty="0"/>
          </a:p>
          <a:p>
            <a:endParaRPr lang="en-AU" dirty="0"/>
          </a:p>
          <a:p>
            <a:r>
              <a:rPr lang="en-AU" dirty="0"/>
              <a:t>To explore the theme of using water sustainably, students first need to know where the water from their tap comes from.  Some students might know that water is stored in reservoirs, but they need to know about catchments, and the importance of catchments to Melbourne’s ‘drinking’ water supply. </a:t>
            </a:r>
          </a:p>
          <a:p>
            <a:endParaRPr lang="en-AU" dirty="0"/>
          </a:p>
          <a:p>
            <a:r>
              <a:rPr lang="en-AU" dirty="0"/>
              <a:t>Explain to students that his images </a:t>
            </a:r>
            <a:r>
              <a:rPr lang="en-AU" baseline="0" dirty="0"/>
              <a:t>shows the Upper Yarra Reservoir</a:t>
            </a:r>
            <a:r>
              <a:rPr lang="en-AU" dirty="0"/>
              <a:t> and the land surrounding the reservoir forms part of Melbourne's water supply catchments. This is where the majority of Melbourne’s drinking water comes from and these areas are protected, meaning that there is limited public access. </a:t>
            </a:r>
          </a:p>
          <a:p>
            <a:endParaRPr lang="en-AU" baseline="0" dirty="0"/>
          </a:p>
          <a:p>
            <a:r>
              <a:rPr lang="en-AU" baseline="0" dirty="0"/>
              <a:t>Point </a:t>
            </a:r>
            <a:r>
              <a:rPr lang="en-AU" dirty="0"/>
              <a:t>and note </a:t>
            </a:r>
            <a:r>
              <a:rPr lang="en-AU" baseline="0" dirty="0"/>
              <a:t>the following </a:t>
            </a:r>
          </a:p>
          <a:p>
            <a:pPr marL="171450" indent="-171450">
              <a:buFont typeface="Arial" panose="020B0604020202020204" pitchFamily="34" charset="0"/>
              <a:buChar char="•"/>
            </a:pPr>
            <a:r>
              <a:rPr lang="en-AU" baseline="0" dirty="0"/>
              <a:t>The dam wall at the bottom of the image and the reservoir of water behind the dam wall</a:t>
            </a:r>
          </a:p>
          <a:p>
            <a:pPr marL="171450" indent="-171450">
              <a:buFont typeface="Arial" panose="020B0604020202020204" pitchFamily="34" charset="0"/>
              <a:buChar char="•"/>
            </a:pPr>
            <a:r>
              <a:rPr lang="en-AU" baseline="0" dirty="0"/>
              <a:t>Note the Yarra River that continues after the dam wall, and also point the river at the top of the reservoir</a:t>
            </a:r>
          </a:p>
          <a:p>
            <a:pPr marL="171450" indent="-171450">
              <a:buFont typeface="Arial" panose="020B0604020202020204" pitchFamily="34" charset="0"/>
              <a:buChar char="•"/>
            </a:pPr>
            <a:r>
              <a:rPr lang="en-AU" baseline="0" dirty="0"/>
              <a:t>Rain that falls in this area is part of the Yarra Catchment. Rain falls to the ground, moves over the land and is absorbed into rivers and creeks. </a:t>
            </a:r>
          </a:p>
          <a:p>
            <a:pPr marL="171450" indent="-171450">
              <a:buFont typeface="Arial" panose="020B0604020202020204" pitchFamily="34" charset="0"/>
              <a:buChar char="•"/>
            </a:pPr>
            <a:r>
              <a:rPr lang="en-AU" baseline="0" dirty="0"/>
              <a:t>Rain will also seep into the ground as groundwater. Some of this water then will seep into the rivers and creeks</a:t>
            </a:r>
            <a:endParaRPr lang="en-AU" dirty="0"/>
          </a:p>
          <a:p>
            <a:pPr marL="171450" indent="-171450">
              <a:buFont typeface="Arial" panose="020B0604020202020204" pitchFamily="34" charset="0"/>
              <a:buChar char="•"/>
            </a:pPr>
            <a:r>
              <a:rPr lang="en-AU" dirty="0"/>
              <a:t>This area is a closed catchment, meaning it is protected and there no or limited public access.</a:t>
            </a:r>
          </a:p>
          <a:p>
            <a:pPr marL="171450" indent="-171450">
              <a:buFont typeface="Arial" panose="020B0604020202020204" pitchFamily="34" charset="0"/>
              <a:buChar char="•"/>
            </a:pPr>
            <a:endParaRPr lang="en-AU" dirty="0"/>
          </a:p>
          <a:p>
            <a:r>
              <a:rPr lang="en-AU" dirty="0"/>
              <a:t>For more information </a:t>
            </a:r>
          </a:p>
          <a:p>
            <a:pPr marL="171450" indent="-171450">
              <a:buFont typeface="Arial"/>
              <a:buChar char="•"/>
            </a:pPr>
            <a:r>
              <a:rPr lang="en-AU" dirty="0"/>
              <a:t>this video outlines the importance of protected catchments </a:t>
            </a:r>
            <a:r>
              <a:rPr lang="en-AU" b="1" dirty="0"/>
              <a:t> </a:t>
            </a:r>
            <a:r>
              <a:rPr lang="en-AU" dirty="0">
                <a:hlinkClick r:id="rId3"/>
              </a:rPr>
              <a:t>Why Melbourne’s drinking water is so good on Vimeo</a:t>
            </a:r>
            <a:r>
              <a:rPr lang="en-AU" dirty="0"/>
              <a:t> (see first 45 seconds)</a:t>
            </a:r>
          </a:p>
          <a:p>
            <a:pPr marL="171450" indent="-171450">
              <a:buFont typeface="Arial"/>
              <a:buChar char="•"/>
            </a:pPr>
            <a:r>
              <a:rPr lang="en-AU" dirty="0">
                <a:hlinkClick r:id="rId4"/>
              </a:rPr>
              <a:t>Water catchments | Melbourne Water</a:t>
            </a:r>
            <a:endParaRPr lang="en-AU" dirty="0"/>
          </a:p>
        </p:txBody>
      </p:sp>
      <p:sp>
        <p:nvSpPr>
          <p:cNvPr id="4" name="Slide Number Placeholder 3"/>
          <p:cNvSpPr>
            <a:spLocks noGrp="1"/>
          </p:cNvSpPr>
          <p:nvPr>
            <p:ph type="sldNum" sz="quarter" idx="10"/>
          </p:nvPr>
        </p:nvSpPr>
        <p:spPr/>
        <p:txBody>
          <a:bodyPr/>
          <a:lstStyle/>
          <a:p>
            <a:fld id="{517637F7-FC4D-4CBC-AB75-3578EC53B962}" type="slidenum">
              <a:rPr lang="en-AU" smtClean="0"/>
              <a:t>9</a:t>
            </a:fld>
            <a:endParaRPr lang="en-AU"/>
          </a:p>
        </p:txBody>
      </p:sp>
    </p:spTree>
    <p:extLst>
      <p:ext uri="{BB962C8B-B14F-4D97-AF65-F5344CB8AC3E}">
        <p14:creationId xmlns:p14="http://schemas.microsoft.com/office/powerpoint/2010/main" val="955648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Teaching notes &amp; ideas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kern="1200" dirty="0">
              <a:solidFill>
                <a:schemeClr val="tx1"/>
              </a:solidFill>
              <a:effectLst/>
              <a:latin typeface="+mn-lt"/>
              <a:ea typeface="+mn-ea"/>
              <a:cs typeface="+mn-cs"/>
            </a:endParaRPr>
          </a:p>
          <a:p>
            <a:pPr>
              <a:defRPr/>
            </a:pPr>
            <a:r>
              <a:rPr lang="en-AU" dirty="0"/>
              <a:t>The previous slide showed the Upper Yarra Reservoir, you can point to the location of this map which outlines Melbourne's water supply system. For details about current water storages at each reservoir see </a:t>
            </a:r>
            <a:r>
              <a:rPr lang="en-AU" dirty="0">
                <a:hlinkClick r:id="rId3"/>
              </a:rPr>
              <a:t>Water storage levels | Melbourne Water</a:t>
            </a:r>
            <a:endParaRPr lang="en-AU" dirty="0"/>
          </a:p>
          <a:p>
            <a:pPr>
              <a:defRPr/>
            </a:pPr>
            <a:endParaRPr lang="en-AU" dirty="0"/>
          </a:p>
          <a:p>
            <a:pPr>
              <a:defRPr/>
            </a:pPr>
            <a:r>
              <a:rPr lang="en-AU" dirty="0"/>
              <a:t>Explain to students the location of water supply catchments which are all to the east of Melbourne. Note the location of the reservoirs and the main network of pipes transporting water all over Melbourne. </a:t>
            </a:r>
          </a:p>
          <a:p>
            <a:pPr>
              <a:defRPr/>
            </a:pPr>
            <a:endParaRPr lang="en-AU" dirty="0"/>
          </a:p>
          <a:p>
            <a:pPr>
              <a:defRPr/>
            </a:pPr>
            <a:r>
              <a:rPr lang="en-AU" dirty="0"/>
              <a:t>You could show students this video which explains how Melbourne Water transfers water between reservoirs </a:t>
            </a:r>
            <a:r>
              <a:rPr lang="en-AU" dirty="0">
                <a:hlinkClick r:id="rId4"/>
              </a:rPr>
              <a:t>Transferring water between our water storage reservoirs</a:t>
            </a:r>
            <a:endParaRPr lang="en-AU" dirty="0"/>
          </a:p>
        </p:txBody>
      </p:sp>
      <p:sp>
        <p:nvSpPr>
          <p:cNvPr id="4" name="Slide Number Placeholder 3"/>
          <p:cNvSpPr>
            <a:spLocks noGrp="1"/>
          </p:cNvSpPr>
          <p:nvPr>
            <p:ph type="sldNum" sz="quarter" idx="10"/>
          </p:nvPr>
        </p:nvSpPr>
        <p:spPr/>
        <p:txBody>
          <a:bodyPr/>
          <a:lstStyle/>
          <a:p>
            <a:fld id="{517637F7-FC4D-4CBC-AB75-3578EC53B962}" type="slidenum">
              <a:rPr lang="en-AU" smtClean="0"/>
              <a:t>10</a:t>
            </a:fld>
            <a:endParaRPr lang="en-AU"/>
          </a:p>
        </p:txBody>
      </p:sp>
    </p:spTree>
    <p:extLst>
      <p:ext uri="{BB962C8B-B14F-4D97-AF65-F5344CB8AC3E}">
        <p14:creationId xmlns:p14="http://schemas.microsoft.com/office/powerpoint/2010/main" val="6549599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AC600FC-E3A4-F8D7-44C8-3F27BD74659E}"/>
              </a:ext>
            </a:extLst>
          </p:cNvPr>
          <p:cNvSpPr/>
          <p:nvPr userDrawn="1"/>
        </p:nvSpPr>
        <p:spPr>
          <a:xfrm>
            <a:off x="0" y="0"/>
            <a:ext cx="12193200" cy="6858000"/>
          </a:xfrm>
          <a:prstGeom prst="rect">
            <a:avLst/>
          </a:prstGeom>
          <a:solidFill>
            <a:srgbClr val="3566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descr="A blue and black wavy background&#10;&#10;Description automatically generated">
            <a:extLst>
              <a:ext uri="{FF2B5EF4-FFF2-40B4-BE49-F238E27FC236}">
                <a16:creationId xmlns:a16="http://schemas.microsoft.com/office/drawing/2014/main" id="{E11480AF-9A7B-6773-36A8-7BF187CA4A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67698" y="2159007"/>
            <a:ext cx="5040000" cy="468000"/>
          </a:xfrm>
        </p:spPr>
        <p:txBody>
          <a:bodyPr anchor="b"/>
          <a:lstStyle>
            <a:lvl1pPr marL="0" indent="0" algn="l">
              <a:buNone/>
              <a:defRPr sz="2300" b="0">
                <a:solidFill>
                  <a:schemeClr val="bg1"/>
                </a:solidFill>
              </a:defRPr>
            </a:lvl1pPr>
            <a:lvl2pPr marL="0" indent="0" algn="l">
              <a:buNone/>
              <a:defRPr sz="2300" b="0">
                <a:solidFill>
                  <a:schemeClr val="bg1"/>
                </a:solidFill>
              </a:defRPr>
            </a:lvl2pPr>
            <a:lvl3pPr marL="0" indent="0" algn="l">
              <a:buNone/>
              <a:defRPr sz="2300" b="0">
                <a:solidFill>
                  <a:schemeClr val="bg1"/>
                </a:solidFill>
              </a:defRPr>
            </a:lvl3pPr>
            <a:lvl4pPr marL="0" indent="0" algn="l">
              <a:buNone/>
              <a:defRPr sz="2300" b="0">
                <a:solidFill>
                  <a:schemeClr val="bg1"/>
                </a:solidFill>
              </a:defRPr>
            </a:lvl4pPr>
            <a:lvl5pPr marL="0" indent="0" algn="l">
              <a:buNone/>
              <a:defRPr sz="2300" b="0">
                <a:solidFill>
                  <a:schemeClr val="bg1"/>
                </a:solidFill>
              </a:defRPr>
            </a:lvl5pPr>
            <a:lvl6pPr marL="0" indent="0" algn="l">
              <a:buNone/>
              <a:defRPr sz="2300" b="0">
                <a:solidFill>
                  <a:schemeClr val="bg1"/>
                </a:solidFill>
              </a:defRPr>
            </a:lvl6pPr>
            <a:lvl7pPr marL="0" indent="0" algn="l">
              <a:buNone/>
              <a:defRPr sz="2300" b="0">
                <a:solidFill>
                  <a:schemeClr val="bg1"/>
                </a:solidFill>
              </a:defRPr>
            </a:lvl7pPr>
            <a:lvl8pPr marL="0" indent="0" algn="l">
              <a:buNone/>
              <a:defRPr sz="2300" b="0">
                <a:solidFill>
                  <a:schemeClr val="bg1"/>
                </a:solidFill>
              </a:defRPr>
            </a:lvl8pPr>
            <a:lvl9pPr marL="0" indent="0" algn="l">
              <a:buNone/>
              <a:defRPr sz="2300" b="0">
                <a:solidFill>
                  <a:schemeClr val="bg1"/>
                </a:solidFill>
              </a:defRPr>
            </a:lvl9pPr>
          </a:lstStyle>
          <a:p>
            <a:r>
              <a:rPr lang="en-AU"/>
              <a:t>Click to add subtitle</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067698" y="2936665"/>
            <a:ext cx="7200000" cy="1260000"/>
          </a:xfrm>
        </p:spPr>
        <p:txBody>
          <a:bodyPr anchor="t"/>
          <a:lstStyle>
            <a:lvl1pPr>
              <a:defRPr sz="4800">
                <a:solidFill>
                  <a:schemeClr val="bg1"/>
                </a:solidFill>
                <a:latin typeface="VAG Rounded Next" panose="020F0502020203020204" pitchFamily="34" charset="0"/>
              </a:defRPr>
            </a:lvl1pPr>
          </a:lstStyle>
          <a:p>
            <a:r>
              <a:rPr lang="en-US"/>
              <a:t>Click to add presentation title</a:t>
            </a:r>
            <a:endParaRPr lang="en-GB"/>
          </a:p>
        </p:txBody>
      </p:sp>
      <p:pic>
        <p:nvPicPr>
          <p:cNvPr id="8" name="Picture 7" descr="A logo with a circle&#10;&#10;Description automatically generated with medium confidence">
            <a:extLst>
              <a:ext uri="{FF2B5EF4-FFF2-40B4-BE49-F238E27FC236}">
                <a16:creationId xmlns:a16="http://schemas.microsoft.com/office/drawing/2014/main" id="{7D7526D0-B90D-D001-3420-C497C9B06E34}"/>
              </a:ext>
            </a:extLst>
          </p:cNvPr>
          <p:cNvPicPr>
            <a:picLocks noChangeAspect="1"/>
          </p:cNvPicPr>
          <p:nvPr userDrawn="1"/>
        </p:nvPicPr>
        <p:blipFill>
          <a:blip r:embed="rId3"/>
          <a:stretch>
            <a:fillRect/>
          </a:stretch>
        </p:blipFill>
        <p:spPr>
          <a:xfrm>
            <a:off x="599326" y="5616935"/>
            <a:ext cx="1026273" cy="1063373"/>
          </a:xfrm>
          <a:prstGeom prst="rect">
            <a:avLst/>
          </a:prstGeom>
        </p:spPr>
      </p:pic>
      <p:pic>
        <p:nvPicPr>
          <p:cNvPr id="10" name="Picture 9" descr="Blue text on a black background&#10;&#10;Description automatically generated">
            <a:extLst>
              <a:ext uri="{FF2B5EF4-FFF2-40B4-BE49-F238E27FC236}">
                <a16:creationId xmlns:a16="http://schemas.microsoft.com/office/drawing/2014/main" id="{3EB3336C-C05E-F699-6259-D5204CB0AE7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60025" y="6050963"/>
            <a:ext cx="1232649" cy="315044"/>
          </a:xfrm>
          <a:prstGeom prst="rect">
            <a:avLst/>
          </a:prstGeom>
        </p:spPr>
      </p:pic>
      <p:sp>
        <p:nvSpPr>
          <p:cNvPr id="17" name="Picture Placeholder 16">
            <a:extLst>
              <a:ext uri="{FF2B5EF4-FFF2-40B4-BE49-F238E27FC236}">
                <a16:creationId xmlns:a16="http://schemas.microsoft.com/office/drawing/2014/main" id="{868ECEF7-DC95-A42A-891E-829CAD27CC81}"/>
              </a:ext>
            </a:extLst>
          </p:cNvPr>
          <p:cNvSpPr>
            <a:spLocks noGrp="1" noChangeAspect="1"/>
          </p:cNvSpPr>
          <p:nvPr>
            <p:ph type="pic" sz="quarter" idx="14" hasCustomPrompt="1"/>
          </p:nvPr>
        </p:nvSpPr>
        <p:spPr>
          <a:xfrm>
            <a:off x="1981200" y="0"/>
            <a:ext cx="10210344" cy="2560196"/>
          </a:xfrm>
          <a:custGeom>
            <a:avLst/>
            <a:gdLst>
              <a:gd name="connsiteX0" fmla="*/ 0 w 10210344"/>
              <a:gd name="connsiteY0" fmla="*/ 0 h 2560196"/>
              <a:gd name="connsiteX1" fmla="*/ 10210344 w 10210344"/>
              <a:gd name="connsiteY1" fmla="*/ 0 h 2560196"/>
              <a:gd name="connsiteX2" fmla="*/ 10210344 w 10210344"/>
              <a:gd name="connsiteY2" fmla="*/ 1210355 h 2560196"/>
              <a:gd name="connsiteX3" fmla="*/ 9162204 w 10210344"/>
              <a:gd name="connsiteY3" fmla="*/ 1530783 h 2560196"/>
              <a:gd name="connsiteX4" fmla="*/ 7296380 w 10210344"/>
              <a:gd name="connsiteY4" fmla="*/ 2523391 h 2560196"/>
              <a:gd name="connsiteX5" fmla="*/ 4814354 w 10210344"/>
              <a:gd name="connsiteY5" fmla="*/ 1798981 h 2560196"/>
              <a:gd name="connsiteX6" fmla="*/ 0 w 10210344"/>
              <a:gd name="connsiteY6" fmla="*/ 0 h 256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0344" h="2560196">
                <a:moveTo>
                  <a:pt x="0" y="0"/>
                </a:moveTo>
                <a:lnTo>
                  <a:pt x="10210344" y="0"/>
                </a:lnTo>
                <a:lnTo>
                  <a:pt x="10210344" y="1210355"/>
                </a:lnTo>
                <a:cubicBezTo>
                  <a:pt x="9850841" y="1275928"/>
                  <a:pt x="9498071" y="1368695"/>
                  <a:pt x="9162204" y="1530783"/>
                </a:cubicBezTo>
                <a:cubicBezTo>
                  <a:pt x="8525924" y="1837931"/>
                  <a:pt x="7974850" y="2383731"/>
                  <a:pt x="7296380" y="2523391"/>
                </a:cubicBezTo>
                <a:cubicBezTo>
                  <a:pt x="6403721" y="2707145"/>
                  <a:pt x="5607131" y="2161599"/>
                  <a:pt x="4814354" y="1798981"/>
                </a:cubicBezTo>
                <a:cubicBezTo>
                  <a:pt x="3312799" y="1112188"/>
                  <a:pt x="2254492" y="1647250"/>
                  <a:pt x="0" y="0"/>
                </a:cubicBezTo>
                <a:close/>
              </a:path>
            </a:pathLst>
          </a:custGeom>
          <a:solidFill>
            <a:schemeClr val="bg1">
              <a:lumMod val="75000"/>
            </a:schemeClr>
          </a:solidFill>
        </p:spPr>
        <p:txBody>
          <a:bodyPr wrap="square" lIns="180000" tIns="180000" rIns="180000" bIns="360000" anchor="t" anchorCtr="0">
            <a:noAutofit/>
          </a:bodyPr>
          <a:lstStyle>
            <a:lvl1pPr algn="r">
              <a:defRPr sz="1400" b="0">
                <a:solidFill>
                  <a:schemeClr val="bg1"/>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an image, select ‘Insert Picture’, or click on icon. Select ‘Picture Format &gt; Crop’ to edit size and position of picture.</a:t>
            </a:r>
          </a:p>
        </p:txBody>
      </p:sp>
    </p:spTree>
    <p:extLst>
      <p:ext uri="{BB962C8B-B14F-4D97-AF65-F5344CB8AC3E}">
        <p14:creationId xmlns:p14="http://schemas.microsoft.com/office/powerpoint/2010/main" val="2429438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Blue/Oran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BF52657-3706-698A-E5A4-7392BCB10C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C04AF43-F4D7-4307-AAC6-978BA3428C8A}" type="datetime1">
              <a:rPr lang="en-GB" smtClean="0"/>
              <a:t>11/03/2026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141600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Blue]">
    <p:spTree>
      <p:nvGrpSpPr>
        <p:cNvPr id="1" name=""/>
        <p:cNvGrpSpPr/>
        <p:nvPr/>
      </p:nvGrpSpPr>
      <p:grpSpPr>
        <a:xfrm>
          <a:off x="0" y="0"/>
          <a:ext cx="0" cy="0"/>
          <a:chOff x="0" y="0"/>
          <a:chExt cx="0" cy="0"/>
        </a:xfrm>
      </p:grpSpPr>
      <p:pic>
        <p:nvPicPr>
          <p:cNvPr id="9" name="Picture 8" descr="A blue and white background&#10;&#10;Description automatically generated">
            <a:extLst>
              <a:ext uri="{FF2B5EF4-FFF2-40B4-BE49-F238E27FC236}">
                <a16:creationId xmlns:a16="http://schemas.microsoft.com/office/drawing/2014/main" id="{F06F2204-047D-7C61-7E75-1FFC099CC0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688091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F1810F-C225-61FB-F899-73661BAF65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70F0ABB-BB79-4AFB-97FB-A631ED08C459}" type="datetime1">
              <a:rPr lang="en-GB" smtClean="0"/>
              <a:t>11/03/2026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3734074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Green/Blue]">
    <p:spTree>
      <p:nvGrpSpPr>
        <p:cNvPr id="1" name=""/>
        <p:cNvGrpSpPr/>
        <p:nvPr/>
      </p:nvGrpSpPr>
      <p:grpSpPr>
        <a:xfrm>
          <a:off x="0" y="0"/>
          <a:ext cx="0" cy="0"/>
          <a:chOff x="0" y="0"/>
          <a:chExt cx="0" cy="0"/>
        </a:xfrm>
      </p:grpSpPr>
      <p:pic>
        <p:nvPicPr>
          <p:cNvPr id="10" name="Picture 9" descr="A blue and green background&#10;&#10;Description automatically generated">
            <a:extLst>
              <a:ext uri="{FF2B5EF4-FFF2-40B4-BE49-F238E27FC236}">
                <a16:creationId xmlns:a16="http://schemas.microsoft.com/office/drawing/2014/main" id="{234B6D88-923D-49C0-EFAB-2F1C4FD690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r="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577131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Green/Blu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D3A230-AE8F-D97C-69C1-769F878976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12D710C-B5D9-4CB5-94E6-E2CD1833AE84}" type="datetime1">
              <a:rPr lang="en-GB" smtClean="0"/>
              <a:t>11/03/2026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053183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Navy Blue]">
    <p:spTree>
      <p:nvGrpSpPr>
        <p:cNvPr id="1" name=""/>
        <p:cNvGrpSpPr/>
        <p:nvPr/>
      </p:nvGrpSpPr>
      <p:grpSpPr>
        <a:xfrm>
          <a:off x="0" y="0"/>
          <a:ext cx="0" cy="0"/>
          <a:chOff x="0" y="0"/>
          <a:chExt cx="0" cy="0"/>
        </a:xfrm>
      </p:grpSpPr>
      <p:pic>
        <p:nvPicPr>
          <p:cNvPr id="12" name="Picture 11" descr="A blue and white background&#10;&#10;Description automatically generated">
            <a:extLst>
              <a:ext uri="{FF2B5EF4-FFF2-40B4-BE49-F238E27FC236}">
                <a16:creationId xmlns:a16="http://schemas.microsoft.com/office/drawing/2014/main" id="{EC894EE3-FC61-7F5E-6E8E-C658D6E420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3989876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Navy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1BC271-4CB0-795C-1710-8A0C2D7182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E561842-7DDB-4B93-A9F9-000F48B93157}" type="datetime1">
              <a:rPr lang="en-GB" smtClean="0"/>
              <a:t>11/03/2026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493817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Orange/Brown]">
    <p:spTree>
      <p:nvGrpSpPr>
        <p:cNvPr id="1" name=""/>
        <p:cNvGrpSpPr/>
        <p:nvPr/>
      </p:nvGrpSpPr>
      <p:grpSpPr>
        <a:xfrm>
          <a:off x="0" y="0"/>
          <a:ext cx="0" cy="0"/>
          <a:chOff x="0" y="0"/>
          <a:chExt cx="0" cy="0"/>
        </a:xfrm>
      </p:grpSpPr>
      <p:pic>
        <p:nvPicPr>
          <p:cNvPr id="14" name="Picture 13" descr="A brown and white background&#10;&#10;Description automatically generated">
            <a:extLst>
              <a:ext uri="{FF2B5EF4-FFF2-40B4-BE49-F238E27FC236}">
                <a16:creationId xmlns:a16="http://schemas.microsoft.com/office/drawing/2014/main" id="{F97933ED-3AAF-72D3-AA3F-3E87396FAD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2258496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Orange/Brow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C5F9B9-CAB2-D67D-B89C-AB96891D3C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0AAF764-000E-408A-BB85-8AEC778B5B62}" type="datetime1">
              <a:rPr lang="en-GB" smtClean="0"/>
              <a:t>11/03/2026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3738877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3ACF4C-E6E9-74FE-FC55-CD38811C285B}"/>
              </a:ext>
            </a:extLst>
          </p:cNvPr>
          <p:cNvSpPr/>
          <p:nvPr userDrawn="1"/>
        </p:nvSpPr>
        <p:spPr>
          <a:xfrm>
            <a:off x="0" y="0"/>
            <a:ext cx="121932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white background with black dots&#10;&#10;Description automatically generated">
            <a:extLst>
              <a:ext uri="{FF2B5EF4-FFF2-40B4-BE49-F238E27FC236}">
                <a16:creationId xmlns:a16="http://schemas.microsoft.com/office/drawing/2014/main" id="{0B1188FC-06B2-195D-7BD7-B404572ABB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2661367"/>
            <a:ext cx="10440000" cy="1620000"/>
          </a:xfrm>
        </p:spPr>
        <p:txBody>
          <a:bodyPr/>
          <a:lstStyle>
            <a:lvl1pPr algn="ctr">
              <a:lnSpc>
                <a:spcPct val="105000"/>
              </a:lnSpc>
              <a:defRPr sz="4800">
                <a:solidFill>
                  <a:schemeClr val="accent2"/>
                </a:solidFill>
                <a:latin typeface="VAG Rounded Next Medium" panose="020F0602020203020204" pitchFamily="34" charset="0"/>
              </a:defRPr>
            </a:lvl1pPr>
          </a:lstStyle>
          <a:p>
            <a:r>
              <a:rPr lang="en-US"/>
              <a:t>Key Statement</a:t>
            </a:r>
            <a:endParaRPr lang="en-GB"/>
          </a:p>
        </p:txBody>
      </p:sp>
    </p:spTree>
    <p:extLst>
      <p:ext uri="{BB962C8B-B14F-4D97-AF65-F5344CB8AC3E}">
        <p14:creationId xmlns:p14="http://schemas.microsoft.com/office/powerpoint/2010/main" val="2760850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Green]">
    <p:spTree>
      <p:nvGrpSpPr>
        <p:cNvPr id="1" name=""/>
        <p:cNvGrpSpPr/>
        <p:nvPr/>
      </p:nvGrpSpPr>
      <p:grpSpPr>
        <a:xfrm>
          <a:off x="0" y="0"/>
          <a:ext cx="0" cy="0"/>
          <a:chOff x="0" y="0"/>
          <a:chExt cx="0" cy="0"/>
        </a:xfrm>
      </p:grpSpPr>
      <p:pic>
        <p:nvPicPr>
          <p:cNvPr id="6" name="Picture 5" descr="A blue and green background&#10;&#10;Description automatically generated">
            <a:extLst>
              <a:ext uri="{FF2B5EF4-FFF2-40B4-BE49-F238E27FC236}">
                <a16:creationId xmlns:a16="http://schemas.microsoft.com/office/drawing/2014/main" id="{B91E093D-A47B-B0E4-9825-D9B7E30486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 r="1"/>
          <a:stretch/>
        </p:blipFill>
        <p:spPr>
          <a:xfrm>
            <a:off x="0" y="0"/>
            <a:ext cx="12191999"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7" name="Picture 6">
            <a:extLst>
              <a:ext uri="{FF2B5EF4-FFF2-40B4-BE49-F238E27FC236}">
                <a16:creationId xmlns:a16="http://schemas.microsoft.com/office/drawing/2014/main" id="{C4DF213B-DDBB-A137-F283-4411D417892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12" name="Picture 11">
            <a:extLst>
              <a:ext uri="{FF2B5EF4-FFF2-40B4-BE49-F238E27FC236}">
                <a16:creationId xmlns:a16="http://schemas.microsoft.com/office/drawing/2014/main" id="{4A9E0967-C60E-D93D-8377-C6D71AD621F8}"/>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2048692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descr="A blue and yellow wavy background&#10;&#10;Description automatically generated">
            <a:extLst>
              <a:ext uri="{FF2B5EF4-FFF2-40B4-BE49-F238E27FC236}">
                <a16:creationId xmlns:a16="http://schemas.microsoft.com/office/drawing/2014/main" id="{E2BDE7D3-4A22-F333-5555-E2DF28937B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2343734"/>
            <a:ext cx="10440000" cy="1620000"/>
          </a:xfrm>
        </p:spPr>
        <p:txBody>
          <a:bodyPr/>
          <a:lstStyle>
            <a:lvl1pPr algn="ctr">
              <a:lnSpc>
                <a:spcPct val="105000"/>
              </a:lnSpc>
              <a:defRPr sz="4800">
                <a:solidFill>
                  <a:schemeClr val="bg1"/>
                </a:solidFill>
                <a:latin typeface="VAG Rounded Next Medium" panose="020F0602020203020204" pitchFamily="34" charset="0"/>
              </a:defRPr>
            </a:lvl1pPr>
          </a:lstStyle>
          <a:p>
            <a:r>
              <a:rPr lang="en-US"/>
              <a:t>Thank-you</a:t>
            </a:r>
            <a:endParaRPr lang="en-GB"/>
          </a:p>
        </p:txBody>
      </p:sp>
      <p:pic>
        <p:nvPicPr>
          <p:cNvPr id="8" name="Picture 7" descr="A logo with a circle&#10;&#10;Description automatically generated with medium confidence">
            <a:extLst>
              <a:ext uri="{FF2B5EF4-FFF2-40B4-BE49-F238E27FC236}">
                <a16:creationId xmlns:a16="http://schemas.microsoft.com/office/drawing/2014/main" id="{CF095BEC-4E12-8CE7-9720-3AE2F6E8F988}"/>
              </a:ext>
            </a:extLst>
          </p:cNvPr>
          <p:cNvPicPr>
            <a:picLocks noChangeAspect="1"/>
          </p:cNvPicPr>
          <p:nvPr userDrawn="1"/>
        </p:nvPicPr>
        <p:blipFill>
          <a:blip r:embed="rId3"/>
          <a:stretch>
            <a:fillRect/>
          </a:stretch>
        </p:blipFill>
        <p:spPr>
          <a:xfrm>
            <a:off x="599326" y="5616935"/>
            <a:ext cx="1026273" cy="1063373"/>
          </a:xfrm>
          <a:prstGeom prst="rect">
            <a:avLst/>
          </a:prstGeom>
        </p:spPr>
      </p:pic>
      <p:pic>
        <p:nvPicPr>
          <p:cNvPr id="9" name="Picture 8" descr="Blue text on a black background&#10;&#10;Description automatically generated">
            <a:extLst>
              <a:ext uri="{FF2B5EF4-FFF2-40B4-BE49-F238E27FC236}">
                <a16:creationId xmlns:a16="http://schemas.microsoft.com/office/drawing/2014/main" id="{2CCB16CF-F111-CEFC-F8B3-EE4C27C4A7B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60025" y="6050963"/>
            <a:ext cx="1232649" cy="315044"/>
          </a:xfrm>
          <a:prstGeom prst="rect">
            <a:avLst/>
          </a:prstGeom>
        </p:spPr>
      </p:pic>
    </p:spTree>
    <p:extLst>
      <p:ext uri="{BB962C8B-B14F-4D97-AF65-F5344CB8AC3E}">
        <p14:creationId xmlns:p14="http://schemas.microsoft.com/office/powerpoint/2010/main" val="3459527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DA6C7C-078A-49DF-AE7A-D3DDF8E99D67}" type="datetime1">
              <a:rPr lang="en-GB" smtClean="0"/>
              <a:t>11/03/2026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
        <p:nvSpPr>
          <p:cNvPr id="5" name="Title 4">
            <a:extLst>
              <a:ext uri="{FF2B5EF4-FFF2-40B4-BE49-F238E27FC236}">
                <a16:creationId xmlns:a16="http://schemas.microsoft.com/office/drawing/2014/main" id="{1DEF600E-A836-4665-A50B-E5BE4AD5429E}"/>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648050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5EC11-1721-4360-A378-F6649AC6227E}" type="datetime1">
              <a:rPr lang="en-GB" smtClean="0"/>
              <a:t>11/03/2026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077151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Green]">
    <p:spTree>
      <p:nvGrpSpPr>
        <p:cNvPr id="1" name=""/>
        <p:cNvGrpSpPr/>
        <p:nvPr/>
      </p:nvGrpSpPr>
      <p:grpSpPr>
        <a:xfrm>
          <a:off x="0" y="0"/>
          <a:ext cx="0" cy="0"/>
          <a:chOff x="0" y="0"/>
          <a:chExt cx="0" cy="0"/>
        </a:xfrm>
      </p:grpSpPr>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230695-3632-487E-8506-209914F05A01}" type="datetime1">
              <a:rPr lang="en-GB" smtClean="0"/>
              <a:t>11/03/2026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3318806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602031" y="1981201"/>
            <a:ext cx="10980000" cy="3960000"/>
          </a:xfrm>
        </p:spPr>
        <p:txBody>
          <a:bodyPr/>
          <a:lstStyle>
            <a:lvl1pPr>
              <a:defRPr/>
            </a:lvl1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a:t>Click to add Text or Content.</a:t>
            </a:r>
            <a:br>
              <a:rPr lang="en-US"/>
            </a:br>
            <a:r>
              <a:rPr lang="en-US"/>
              <a:t>To change the type style, select text and press ‘Tab’, or </a:t>
            </a:r>
            <a:r>
              <a:rPr lang="en-GB"/>
              <a:t>click on the ‘Increase/Decrease List Level’ buttons under the Home tab (next to the numbered list button).</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74542351-0D01-4C4E-A00D-05516CC6F4F8}" type="datetime1">
              <a:rPr lang="en-GB" smtClean="0"/>
              <a:t>11/03/2026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89085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a:t>Click to add Text or Content.</a:t>
            </a:r>
            <a:br>
              <a:rPr lang="en-US"/>
            </a:br>
            <a:r>
              <a:rPr lang="en-US"/>
              <a:t>To change the type style, select text and press ‘Tab’, or </a:t>
            </a:r>
            <a:r>
              <a:rPr lang="en-GB"/>
              <a:t>click on the ‘Increase/Decrease List Level’ buttons under the Home tab (next to the numbered list button).</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E312E6-FA90-4A59-849C-194B2CB6E855}" type="datetime1">
              <a:rPr lang="en-GB" smtClean="0"/>
              <a:t>11/03/2026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
        <p:nvSpPr>
          <p:cNvPr id="13" name="Picture Placeholder 7">
            <a:extLst>
              <a:ext uri="{FF2B5EF4-FFF2-40B4-BE49-F238E27FC236}">
                <a16:creationId xmlns:a16="http://schemas.microsoft.com/office/drawing/2014/main" id="{63261037-D45B-4E11-9F49-85E7F71D81B8}"/>
              </a:ext>
            </a:extLst>
          </p:cNvPr>
          <p:cNvSpPr>
            <a:spLocks noGrp="1"/>
          </p:cNvSpPr>
          <p:nvPr>
            <p:ph type="pic" sz="quarter" idx="14" hasCustomPrompt="1"/>
          </p:nvPr>
        </p:nvSpPr>
        <p:spPr>
          <a:xfrm>
            <a:off x="6216762" y="1888067"/>
            <a:ext cx="5400000" cy="4356000"/>
          </a:xfrm>
          <a:prstGeom prst="roundRect">
            <a:avLst>
              <a:gd name="adj" fmla="val 3353"/>
            </a:avLst>
          </a:prstGeom>
          <a:solidFill>
            <a:schemeClr val="bg1">
              <a:lumMod val="75000"/>
            </a:schemeClr>
          </a:solidFill>
        </p:spPr>
        <p:txBody>
          <a:bodyPr lIns="216000" tIns="216000" rIns="216000" bIns="216000"/>
          <a:lstStyle>
            <a:lvl1pPr>
              <a:defRPr sz="1400" b="0">
                <a:solidFill>
                  <a:schemeClr val="bg1"/>
                </a:solidFill>
              </a:defRPr>
            </a:lvl1pPr>
          </a:lstStyle>
          <a:p>
            <a:r>
              <a:rPr lang="en-AU"/>
              <a:t>To insert an image, select ‘Insert Picture’, or click on icon. Select ‘Picture Format &gt; Crop’ to edit size and position of picture.</a:t>
            </a:r>
          </a:p>
        </p:txBody>
      </p:sp>
    </p:spTree>
    <p:extLst>
      <p:ext uri="{BB962C8B-B14F-4D97-AF65-F5344CB8AC3E}">
        <p14:creationId xmlns:p14="http://schemas.microsoft.com/office/powerpoint/2010/main" val="2812540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5" name="Date Placeholder 4"/>
          <p:cNvSpPr>
            <a:spLocks noGrp="1"/>
          </p:cNvSpPr>
          <p:nvPr>
            <p:ph type="dt" sz="half" idx="10"/>
          </p:nvPr>
        </p:nvSpPr>
        <p:spPr/>
        <p:txBody>
          <a:bodyPr/>
          <a:lstStyle/>
          <a:p>
            <a:fld id="{B2DCA67C-1FDD-4289-A45B-1C24A8752454}" type="datetime1">
              <a:rPr lang="en-GB" smtClean="0"/>
              <a:t>11/03/2026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
        <p:nvSpPr>
          <p:cNvPr id="13" name="Picture Placeholder 7">
            <a:extLst>
              <a:ext uri="{FF2B5EF4-FFF2-40B4-BE49-F238E27FC236}">
                <a16:creationId xmlns:a16="http://schemas.microsoft.com/office/drawing/2014/main" id="{63261037-D45B-4E11-9F49-85E7F71D81B8}"/>
              </a:ext>
            </a:extLst>
          </p:cNvPr>
          <p:cNvSpPr>
            <a:spLocks noGrp="1"/>
          </p:cNvSpPr>
          <p:nvPr>
            <p:ph type="pic" sz="quarter" idx="14" hasCustomPrompt="1"/>
          </p:nvPr>
        </p:nvSpPr>
        <p:spPr>
          <a:xfrm>
            <a:off x="602031" y="1888067"/>
            <a:ext cx="11014731" cy="4356000"/>
          </a:xfrm>
          <a:prstGeom prst="roundRect">
            <a:avLst>
              <a:gd name="adj" fmla="val 2673"/>
            </a:avLst>
          </a:prstGeom>
          <a:solidFill>
            <a:schemeClr val="bg1">
              <a:lumMod val="75000"/>
            </a:schemeClr>
          </a:solidFill>
        </p:spPr>
        <p:txBody>
          <a:bodyPr lIns="216000" tIns="216000" rIns="216000" bIns="216000"/>
          <a:lstStyle>
            <a:lvl1pPr>
              <a:defRPr sz="1400" b="0">
                <a:solidFill>
                  <a:schemeClr val="bg1"/>
                </a:solidFill>
              </a:defRPr>
            </a:lvl1pPr>
          </a:lstStyle>
          <a:p>
            <a:r>
              <a:rPr lang="en-AU"/>
              <a:t>To insert an image, select ‘Insert Picture’, or click on icon. Select ‘Picture Format &gt; Crop’ to edit size and position of picture.</a:t>
            </a:r>
          </a:p>
        </p:txBody>
      </p:sp>
    </p:spTree>
    <p:extLst>
      <p:ext uri="{BB962C8B-B14F-4D97-AF65-F5344CB8AC3E}">
        <p14:creationId xmlns:p14="http://schemas.microsoft.com/office/powerpoint/2010/main" val="2758703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pic>
        <p:nvPicPr>
          <p:cNvPr id="13" name="Picture 12" descr="A yellow and orange background&#10;&#10;Description automatically generated">
            <a:extLst>
              <a:ext uri="{FF2B5EF4-FFF2-40B4-BE49-F238E27FC236}">
                <a16:creationId xmlns:a16="http://schemas.microsoft.com/office/drawing/2014/main" id="{89B55A0A-BEAC-860A-CBA9-753D687395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1"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365551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Oran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AA977A-EEFB-47D5-C678-0FC0D52E1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4BBF2D1-A9DE-450B-BD5F-55EFF1E77543}" type="datetime1">
              <a:rPr lang="en-GB" smtClean="0"/>
              <a:t>11/03/2026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432717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Blue/Orange]">
    <p:spTree>
      <p:nvGrpSpPr>
        <p:cNvPr id="1" name=""/>
        <p:cNvGrpSpPr/>
        <p:nvPr/>
      </p:nvGrpSpPr>
      <p:grpSpPr>
        <a:xfrm>
          <a:off x="0" y="0"/>
          <a:ext cx="0" cy="0"/>
          <a:chOff x="0" y="0"/>
          <a:chExt cx="0" cy="0"/>
        </a:xfrm>
      </p:grpSpPr>
      <p:pic>
        <p:nvPicPr>
          <p:cNvPr id="8" name="Picture 7" descr="A blue and orange background&#10;&#10;Description automatically generated">
            <a:extLst>
              <a:ext uri="{FF2B5EF4-FFF2-40B4-BE49-F238E27FC236}">
                <a16:creationId xmlns:a16="http://schemas.microsoft.com/office/drawing/2014/main" id="{244E6FE7-A9B9-5A6A-9AF4-A2EDC757EE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1"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3080306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E0354F9-6820-7598-7D6C-A01847074715}"/>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Placeholder 1"/>
          <p:cNvSpPr>
            <a:spLocks noGrp="1"/>
          </p:cNvSpPr>
          <p:nvPr>
            <p:ph type="title"/>
          </p:nvPr>
        </p:nvSpPr>
        <p:spPr>
          <a:xfrm>
            <a:off x="602031" y="274868"/>
            <a:ext cx="10440000" cy="900000"/>
          </a:xfrm>
          <a:prstGeom prst="rect">
            <a:avLst/>
          </a:prstGeom>
        </p:spPr>
        <p:txBody>
          <a:bodyPr vert="horz" lIns="0" tIns="0" rIns="0" bIns="0" rtlCol="0" anchor="ctr">
            <a:noAutofit/>
          </a:bodyPr>
          <a:lstStyle/>
          <a:p>
            <a:endParaRPr lang="en-GB"/>
          </a:p>
        </p:txBody>
      </p:sp>
      <p:sp>
        <p:nvSpPr>
          <p:cNvPr id="3" name="Text Placeholder 2"/>
          <p:cNvSpPr>
            <a:spLocks noGrp="1"/>
          </p:cNvSpPr>
          <p:nvPr>
            <p:ph type="body" idx="1"/>
          </p:nvPr>
        </p:nvSpPr>
        <p:spPr>
          <a:xfrm>
            <a:off x="602031" y="1976318"/>
            <a:ext cx="10980000" cy="3996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4" name="Date Placeholder 3"/>
          <p:cNvSpPr>
            <a:spLocks noGrp="1"/>
          </p:cNvSpPr>
          <p:nvPr>
            <p:ph type="dt" sz="half" idx="2"/>
          </p:nvPr>
        </p:nvSpPr>
        <p:spPr>
          <a:xfrm>
            <a:off x="6690749" y="6358249"/>
            <a:ext cx="2520000" cy="360000"/>
          </a:xfrm>
          <a:prstGeom prst="rect">
            <a:avLst/>
          </a:prstGeom>
        </p:spPr>
        <p:txBody>
          <a:bodyPr vert="horz" lIns="0" tIns="0" rIns="0" bIns="0" rtlCol="0" anchor="ctr"/>
          <a:lstStyle>
            <a:lvl1pPr algn="l">
              <a:defRPr sz="1500">
                <a:solidFill>
                  <a:schemeClr val="tx2"/>
                </a:solidFill>
                <a:latin typeface="+mj-lt"/>
              </a:defRPr>
            </a:lvl1pPr>
          </a:lstStyle>
          <a:p>
            <a:fld id="{96B4C594-0B96-4F5A-984A-EA98CBA1964E}" type="datetime1">
              <a:rPr lang="en-GB" smtClean="0"/>
              <a:t>11/03/2026</a:t>
            </a:fld>
            <a:endParaRPr lang="en-GB"/>
          </a:p>
        </p:txBody>
      </p:sp>
      <p:sp>
        <p:nvSpPr>
          <p:cNvPr id="5" name="Footer Placeholder 4"/>
          <p:cNvSpPr>
            <a:spLocks noGrp="1"/>
          </p:cNvSpPr>
          <p:nvPr>
            <p:ph type="ftr" sz="quarter" idx="3"/>
          </p:nvPr>
        </p:nvSpPr>
        <p:spPr>
          <a:xfrm>
            <a:off x="602031" y="6358249"/>
            <a:ext cx="5975238" cy="360000"/>
          </a:xfrm>
          <a:prstGeom prst="rect">
            <a:avLst/>
          </a:prstGeom>
        </p:spPr>
        <p:txBody>
          <a:bodyPr vert="horz" lIns="0" tIns="0" rIns="0" bIns="0" rtlCol="0" anchor="ctr"/>
          <a:lstStyle>
            <a:lvl1pPr algn="l">
              <a:defRPr sz="1500">
                <a:solidFill>
                  <a:schemeClr val="tx2"/>
                </a:solidFill>
                <a:latin typeface="+mj-lt"/>
              </a:defRPr>
            </a:lvl1pPr>
          </a:lstStyle>
          <a:p>
            <a:endParaRPr lang="en-GB"/>
          </a:p>
        </p:txBody>
      </p:sp>
      <p:sp>
        <p:nvSpPr>
          <p:cNvPr id="6" name="Slide Number Placeholder 5"/>
          <p:cNvSpPr>
            <a:spLocks noGrp="1"/>
          </p:cNvSpPr>
          <p:nvPr>
            <p:ph type="sldNum" sz="quarter" idx="4"/>
          </p:nvPr>
        </p:nvSpPr>
        <p:spPr>
          <a:xfrm>
            <a:off x="11157969" y="274868"/>
            <a:ext cx="432000" cy="900000"/>
          </a:xfrm>
          <a:prstGeom prst="rect">
            <a:avLst/>
          </a:prstGeom>
        </p:spPr>
        <p:txBody>
          <a:bodyPr vert="horz" lIns="0" tIns="223200" rIns="0" bIns="0" rtlCol="0" anchor="t" anchorCtr="0"/>
          <a:lstStyle>
            <a:lvl1pPr algn="r">
              <a:defRPr sz="1500">
                <a:solidFill>
                  <a:schemeClr val="bg1"/>
                </a:solidFill>
                <a:latin typeface="+mj-lt"/>
              </a:defRPr>
            </a:lvl1pPr>
          </a:lstStyle>
          <a:p>
            <a:fld id="{F5AEA0E0-5CC6-4BD0-905C-A0021E419432}" type="slidenum">
              <a:rPr lang="en-GB" smtClean="0"/>
              <a:pPr/>
              <a:t>‹#›</a:t>
            </a:fld>
            <a:endParaRPr lang="en-GB"/>
          </a:p>
        </p:txBody>
      </p:sp>
      <p:sp>
        <p:nvSpPr>
          <p:cNvPr id="7" name="MSIPCMContentMarking" descr="{&quot;HashCode&quot;:431517927,&quot;Placement&quot;:&quot;Header&quot;,&quot;Top&quot;:0.0,&quot;Left&quot;:440.987549,&quot;SlideWidth&quot;:960,&quot;SlideHeight&quot;:540}"/>
          <p:cNvSpPr txBox="1"/>
          <p:nvPr userDrawn="1"/>
        </p:nvSpPr>
        <p:spPr>
          <a:xfrm>
            <a:off x="5600542" y="0"/>
            <a:ext cx="990916" cy="330706"/>
          </a:xfrm>
          <a:prstGeom prst="rect">
            <a:avLst/>
          </a:prstGeom>
          <a:noFill/>
        </p:spPr>
        <p:txBody>
          <a:bodyPr vert="horz" wrap="square" lIns="0" tIns="0" rIns="0" bIns="0" rtlCol="0" anchor="ctr" anchorCtr="1">
            <a:spAutoFit/>
          </a:bodyPr>
          <a:lstStyle/>
          <a:p>
            <a:pPr algn="ctr">
              <a:spcBef>
                <a:spcPts val="0"/>
              </a:spcBef>
              <a:spcAft>
                <a:spcPts val="0"/>
              </a:spcAft>
            </a:pPr>
            <a:r>
              <a:rPr lang="en-AU" sz="1400">
                <a:solidFill>
                  <a:srgbClr val="FF0000"/>
                </a:solidFill>
                <a:latin typeface="Calibri" panose="020F0502020204030204" pitchFamily="34" charset="0"/>
              </a:rPr>
              <a:t>OFFICIAL</a:t>
            </a:r>
          </a:p>
        </p:txBody>
      </p:sp>
    </p:spTree>
    <p:extLst>
      <p:ext uri="{BB962C8B-B14F-4D97-AF65-F5344CB8AC3E}">
        <p14:creationId xmlns:p14="http://schemas.microsoft.com/office/powerpoint/2010/main" val="2559479050"/>
      </p:ext>
    </p:extLst>
  </p:cSld>
  <p:clrMap bg1="lt1" tx1="dk1" bg2="lt2" tx2="dk2" accent1="accent1" accent2="accent2" accent3="accent3" accent4="accent4" accent5="accent5" accent6="accent6" hlink="hlink" folHlink="folHlink"/>
  <p:sldLayoutIdLst>
    <p:sldLayoutId id="2147483670" r:id="rId1"/>
    <p:sldLayoutId id="2147483662" r:id="rId2"/>
    <p:sldLayoutId id="2147483652" r:id="rId3"/>
    <p:sldLayoutId id="2147483650" r:id="rId4"/>
    <p:sldLayoutId id="2147483676" r:id="rId5"/>
    <p:sldLayoutId id="2147483677"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78" r:id="rId19"/>
    <p:sldLayoutId id="2147483679" r:id="rId20"/>
    <p:sldLayoutId id="2147483675" r:id="rId21"/>
    <p:sldLayoutId id="2147483655" r:id="rId22"/>
  </p:sldLayoutIdLst>
  <p:hf hdr="0" ftr="0" dt="0"/>
  <p:txStyles>
    <p:titleStyle>
      <a:lvl1pPr algn="l" defTabSz="914400" rtl="0" eaLnBrk="1" latinLnBrk="0" hangingPunct="1">
        <a:lnSpc>
          <a:spcPct val="90000"/>
        </a:lnSpc>
        <a:spcBef>
          <a:spcPct val="0"/>
        </a:spcBef>
        <a:buNone/>
        <a:defRPr sz="3000" kern="1200">
          <a:solidFill>
            <a:schemeClr val="bg1"/>
          </a:solidFill>
          <a:latin typeface="+mj-lt"/>
          <a:ea typeface="+mj-ea"/>
          <a:cs typeface="+mj-cs"/>
        </a:defRPr>
      </a:lvl1pPr>
    </p:titleStyle>
    <p:bodyStyle>
      <a:lvl1pPr marL="0" indent="0" algn="l" defTabSz="914400" rtl="0" eaLnBrk="1" latinLnBrk="0" hangingPunct="1">
        <a:lnSpc>
          <a:spcPct val="105000"/>
        </a:lnSpc>
        <a:spcBef>
          <a:spcPts val="800"/>
        </a:spcBef>
        <a:buFont typeface="Arial" panose="020B0604020202020204" pitchFamily="34" charset="0"/>
        <a:buNone/>
        <a:defRPr sz="2300" b="0" kern="1200">
          <a:solidFill>
            <a:schemeClr val="accent2"/>
          </a:solidFill>
          <a:latin typeface="+mj-lt"/>
          <a:ea typeface="+mn-ea"/>
          <a:cs typeface="+mn-cs"/>
        </a:defRPr>
      </a:lvl1pPr>
      <a:lvl2pPr marL="0" indent="0" algn="l" defTabSz="914400" rtl="0" eaLnBrk="1" latinLnBrk="0" hangingPunct="1">
        <a:lnSpc>
          <a:spcPct val="105000"/>
        </a:lnSpc>
        <a:spcBef>
          <a:spcPts val="800"/>
        </a:spcBef>
        <a:buFont typeface="Arial" panose="020B0604020202020204" pitchFamily="34" charset="0"/>
        <a:buNone/>
        <a:defRPr sz="2500" kern="1200">
          <a:solidFill>
            <a:schemeClr val="tx2"/>
          </a:solidFill>
          <a:latin typeface="+mn-lt"/>
          <a:ea typeface="+mn-ea"/>
          <a:cs typeface="+mn-cs"/>
        </a:defRPr>
      </a:lvl2pPr>
      <a:lvl3pPr marL="216000" indent="-216000" algn="l" defTabSz="914400" rtl="0" eaLnBrk="1" latinLnBrk="0" hangingPunct="1">
        <a:lnSpc>
          <a:spcPct val="105000"/>
        </a:lnSpc>
        <a:spcBef>
          <a:spcPts val="800"/>
        </a:spcBef>
        <a:buFont typeface="Arial" panose="020B0604020202020204" pitchFamily="34" charset="0"/>
        <a:buChar char="•"/>
        <a:defRPr sz="2500" kern="1200">
          <a:solidFill>
            <a:schemeClr val="tx2"/>
          </a:solidFill>
          <a:latin typeface="+mn-lt"/>
          <a:ea typeface="+mn-ea"/>
          <a:cs typeface="+mn-cs"/>
        </a:defRPr>
      </a:lvl3pPr>
      <a:lvl4pPr marL="0" indent="0" algn="l" defTabSz="914400" rtl="0" eaLnBrk="1" latinLnBrk="0" hangingPunct="1">
        <a:lnSpc>
          <a:spcPct val="105000"/>
        </a:lnSpc>
        <a:spcBef>
          <a:spcPts val="1400"/>
        </a:spcBef>
        <a:buFont typeface="Arial" panose="020B0604020202020204" pitchFamily="34" charset="0"/>
        <a:buNone/>
        <a:defRPr sz="1700" b="1" kern="1200">
          <a:solidFill>
            <a:schemeClr val="accent2"/>
          </a:solidFill>
          <a:latin typeface="VAG Rounded Next" panose="020F0502020203020204" pitchFamily="34" charset="0"/>
          <a:ea typeface="+mn-ea"/>
          <a:cs typeface="+mn-cs"/>
        </a:defRPr>
      </a:lvl4pPr>
      <a:lvl5pPr marL="0" indent="0" algn="l" defTabSz="914400" rtl="0" eaLnBrk="1" latinLnBrk="0" hangingPunct="1">
        <a:lnSpc>
          <a:spcPct val="105000"/>
        </a:lnSpc>
        <a:spcBef>
          <a:spcPts val="600"/>
        </a:spcBef>
        <a:buFont typeface="Arial" panose="020B0604020202020204" pitchFamily="34" charset="0"/>
        <a:buNone/>
        <a:defRPr sz="2000" kern="1200">
          <a:solidFill>
            <a:schemeClr val="tx2"/>
          </a:solidFill>
          <a:latin typeface="+mn-lt"/>
          <a:ea typeface="+mn-ea"/>
          <a:cs typeface="+mn-cs"/>
        </a:defRPr>
      </a:lvl5pPr>
      <a:lvl6pPr marL="216000" indent="-216000" algn="l" defTabSz="914400" rtl="0" eaLnBrk="1" latinLnBrk="0" hangingPunct="1">
        <a:lnSpc>
          <a:spcPct val="105000"/>
        </a:lnSpc>
        <a:spcBef>
          <a:spcPts val="600"/>
        </a:spcBef>
        <a:buFont typeface="Arial" panose="020B0604020202020204" pitchFamily="34" charset="0"/>
        <a:buChar char="•"/>
        <a:defRPr sz="2000" kern="1200">
          <a:solidFill>
            <a:schemeClr val="tx2"/>
          </a:solidFill>
          <a:latin typeface="+mn-lt"/>
          <a:ea typeface="+mn-ea"/>
          <a:cs typeface="+mn-cs"/>
        </a:defRPr>
      </a:lvl6pPr>
      <a:lvl7pPr marL="0" indent="0" algn="l" defTabSz="914400" rtl="0" eaLnBrk="1" latinLnBrk="0" hangingPunct="1">
        <a:lnSpc>
          <a:spcPct val="105000"/>
        </a:lnSpc>
        <a:spcBef>
          <a:spcPts val="800"/>
        </a:spcBef>
        <a:buFont typeface="Arial" panose="020B0604020202020204" pitchFamily="34" charset="0"/>
        <a:buNone/>
        <a:defRPr sz="1500" b="1" kern="1200" cap="all" baseline="0">
          <a:solidFill>
            <a:schemeClr val="accent2"/>
          </a:solidFill>
          <a:latin typeface="VAG Rounded Next" panose="020F0502020203020204" pitchFamily="34" charset="0"/>
          <a:ea typeface="+mn-ea"/>
          <a:cs typeface="+mn-cs"/>
        </a:defRPr>
      </a:lvl7pPr>
      <a:lvl8pPr marL="0" indent="0" algn="l" defTabSz="914400" rtl="0" eaLnBrk="1" latinLnBrk="0" hangingPunct="1">
        <a:lnSpc>
          <a:spcPct val="105000"/>
        </a:lnSpc>
        <a:spcBef>
          <a:spcPts val="800"/>
        </a:spcBef>
        <a:buFont typeface="Arial" panose="020B0604020202020204" pitchFamily="34" charset="0"/>
        <a:buNone/>
        <a:defRPr sz="1500" kern="1200">
          <a:solidFill>
            <a:schemeClr val="tx2"/>
          </a:solidFill>
          <a:latin typeface="+mn-lt"/>
          <a:ea typeface="+mn-ea"/>
          <a:cs typeface="+mn-cs"/>
        </a:defRPr>
      </a:lvl8pPr>
      <a:lvl9pPr marL="216000" indent="-216000" algn="l" defTabSz="914400" rtl="0" eaLnBrk="1" latinLnBrk="0" hangingPunct="1">
        <a:lnSpc>
          <a:spcPct val="105000"/>
        </a:lnSpc>
        <a:spcBef>
          <a:spcPts val="8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5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video" Target="https://player.vimeo.com/video/1017389702?app_id=122963" TargetMode="Externa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ideo" Target="https://player.vimeo.com/video/1017391555?app_id=122963" TargetMode="Externa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ideo" Target="https://player.vimeo.com/video/1053216233?h=f3152783fb&amp;amp;app_id=122963" TargetMode="Externa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487B-52A6-ECA6-CCE2-24083D75D438}"/>
              </a:ext>
            </a:extLst>
          </p:cNvPr>
          <p:cNvSpPr>
            <a:spLocks noGrp="1"/>
          </p:cNvSpPr>
          <p:nvPr>
            <p:ph type="title"/>
          </p:nvPr>
        </p:nvSpPr>
        <p:spPr/>
        <p:txBody>
          <a:bodyPr/>
          <a:lstStyle/>
          <a:p>
            <a:r>
              <a:rPr lang="en-US" b="1" dirty="0">
                <a:latin typeface="Verdana"/>
                <a:ea typeface="Verdana"/>
              </a:rPr>
              <a:t>1. Teacher Instructions</a:t>
            </a:r>
          </a:p>
        </p:txBody>
      </p:sp>
      <p:sp>
        <p:nvSpPr>
          <p:cNvPr id="3" name="TextBox 2">
            <a:extLst>
              <a:ext uri="{FF2B5EF4-FFF2-40B4-BE49-F238E27FC236}">
                <a16:creationId xmlns:a16="http://schemas.microsoft.com/office/drawing/2014/main" id="{A7721118-8A03-EBD9-71A6-454C522CC548}"/>
              </a:ext>
            </a:extLst>
          </p:cNvPr>
          <p:cNvSpPr txBox="1"/>
          <p:nvPr/>
        </p:nvSpPr>
        <p:spPr>
          <a:xfrm>
            <a:off x="602031" y="1552832"/>
            <a:ext cx="10853369" cy="5478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600" b="1" dirty="0">
                <a:solidFill>
                  <a:srgbClr val="000000"/>
                </a:solidFill>
                <a:latin typeface="VAG Rounded Next"/>
                <a:ea typeface="Verdana"/>
                <a:cs typeface="Segoe UI"/>
              </a:rPr>
              <a:t>Pre-visit: </a:t>
            </a:r>
            <a:r>
              <a:rPr lang="en-AU" sz="1600" dirty="0">
                <a:solidFill>
                  <a:srgbClr val="000000"/>
                </a:solidFill>
                <a:latin typeface="VAG Rounded Next"/>
                <a:ea typeface="Verdana"/>
                <a:cs typeface="Segoe UI"/>
              </a:rPr>
              <a:t>Introduction Lesson</a:t>
            </a:r>
          </a:p>
          <a:p>
            <a:endParaRPr lang="en-US" sz="1600" b="1" dirty="0">
              <a:solidFill>
                <a:srgbClr val="000000"/>
              </a:solidFill>
              <a:latin typeface="VAG Rounded Next"/>
              <a:ea typeface="Verdana"/>
              <a:cs typeface="Segoe UI"/>
            </a:endParaRPr>
          </a:p>
          <a:p>
            <a:r>
              <a:rPr lang="en-AU" sz="1600" b="1" dirty="0">
                <a:solidFill>
                  <a:srgbClr val="000000"/>
                </a:solidFill>
                <a:latin typeface="VAG Rounded Next"/>
                <a:ea typeface="Verdana"/>
                <a:cs typeface="Segoe UI"/>
              </a:rPr>
              <a:t>Length:</a:t>
            </a:r>
            <a:r>
              <a:rPr lang="en-AU" sz="1600" dirty="0">
                <a:solidFill>
                  <a:srgbClr val="000000"/>
                </a:solidFill>
                <a:latin typeface="VAG Rounded Next"/>
                <a:ea typeface="Verdana"/>
                <a:cs typeface="Segoe UI"/>
              </a:rPr>
              <a:t> Approximately 60 minutes</a:t>
            </a:r>
            <a:endParaRPr lang="en-US" sz="1600" dirty="0">
              <a:solidFill>
                <a:srgbClr val="000000"/>
              </a:solidFill>
              <a:latin typeface="VAG Rounded Next"/>
              <a:ea typeface="Verdana"/>
              <a:cs typeface="Segoe UI"/>
            </a:endParaRPr>
          </a:p>
          <a:p>
            <a:endParaRPr lang="en-US" sz="1600" b="1" dirty="0">
              <a:solidFill>
                <a:srgbClr val="000000"/>
              </a:solidFill>
              <a:latin typeface="VAG Rounded Next"/>
              <a:ea typeface="Verdana"/>
              <a:cs typeface="Segoe UI"/>
            </a:endParaRPr>
          </a:p>
          <a:p>
            <a:r>
              <a:rPr lang="en-US" sz="1600" b="1" dirty="0">
                <a:solidFill>
                  <a:srgbClr val="000000"/>
                </a:solidFill>
                <a:latin typeface="VAG Rounded Next"/>
                <a:ea typeface="Verdana"/>
                <a:cs typeface="Segoe UI"/>
              </a:rPr>
              <a:t>Description: </a:t>
            </a:r>
            <a:r>
              <a:rPr lang="en-US" sz="1600" dirty="0">
                <a:solidFill>
                  <a:srgbClr val="000000"/>
                </a:solidFill>
                <a:latin typeface="VAG Rounded Next"/>
                <a:ea typeface="Verdana"/>
                <a:cs typeface="Segoe UI"/>
              </a:rPr>
              <a:t>St</a:t>
            </a:r>
            <a:r>
              <a:rPr lang="en-US" sz="1600" dirty="0">
                <a:solidFill>
                  <a:srgbClr val="1B3751"/>
                </a:solidFill>
                <a:latin typeface="VAG Rounded Next"/>
                <a:ea typeface="Verdana"/>
                <a:cs typeface="Segoe UI"/>
              </a:rPr>
              <a:t>udents participating in the</a:t>
            </a:r>
            <a:r>
              <a:rPr lang="en-US" sz="1600" i="1" dirty="0">
                <a:solidFill>
                  <a:srgbClr val="1B3751"/>
                </a:solidFill>
                <a:latin typeface="VAG Rounded Next"/>
                <a:ea typeface="Verdana"/>
                <a:cs typeface="Segoe UI"/>
              </a:rPr>
              <a:t> Future Water Story </a:t>
            </a:r>
            <a:r>
              <a:rPr lang="en-US" sz="1600" dirty="0">
                <a:solidFill>
                  <a:srgbClr val="1B3751"/>
                </a:solidFill>
                <a:latin typeface="VAG Rounded Next"/>
                <a:ea typeface="Verdana"/>
                <a:cs typeface="Segoe UI"/>
              </a:rPr>
              <a:t>at the Western Treatment Plant, will explore the theme: </a:t>
            </a:r>
          </a:p>
          <a:p>
            <a:endParaRPr lang="en-US" sz="1600" dirty="0">
              <a:solidFill>
                <a:srgbClr val="1B3751"/>
              </a:solidFill>
              <a:latin typeface="VAG Rounded Next"/>
              <a:ea typeface="Verdana"/>
              <a:cs typeface="Segoe UI"/>
            </a:endParaRPr>
          </a:p>
          <a:p>
            <a:r>
              <a:rPr lang="en-US" b="1" dirty="0">
                <a:solidFill>
                  <a:schemeClr val="accent1">
                    <a:lumMod val="50000"/>
                  </a:schemeClr>
                </a:solidFill>
                <a:latin typeface="VAG Rounded Next"/>
                <a:ea typeface="Verdana"/>
                <a:cs typeface="Segoe UI"/>
              </a:rPr>
              <a:t>How can we manage Melbourne’s water sustainably as a valuable renewable resource?</a:t>
            </a:r>
          </a:p>
          <a:p>
            <a:endParaRPr lang="en-US" sz="1600" dirty="0">
              <a:solidFill>
                <a:srgbClr val="000000"/>
              </a:solidFill>
              <a:latin typeface="VAG Rounded Next"/>
              <a:ea typeface="Verdana"/>
              <a:cs typeface="Segoe UI"/>
            </a:endParaRPr>
          </a:p>
          <a:p>
            <a:r>
              <a:rPr lang="en-US" sz="1600" dirty="0">
                <a:latin typeface="VAG Rounded Next"/>
                <a:ea typeface="Verdana"/>
                <a:cs typeface="Segoe UI"/>
              </a:rPr>
              <a:t>This lesson is aimed at preparing your students for their visit to the Western Treatment Plant. It includes key content and terms to help them participate in the </a:t>
            </a:r>
            <a:r>
              <a:rPr lang="en-US" sz="1600" i="1" dirty="0">
                <a:latin typeface="VAG Rounded Next"/>
                <a:ea typeface="Verdana"/>
                <a:cs typeface="Segoe UI"/>
              </a:rPr>
              <a:t>Future Water Story.</a:t>
            </a:r>
          </a:p>
          <a:p>
            <a:endParaRPr lang="en-US" sz="1600" b="1" dirty="0">
              <a:latin typeface="VAG Rounded Next"/>
              <a:ea typeface="Verdana"/>
              <a:cs typeface="Segoe UI"/>
            </a:endParaRPr>
          </a:p>
          <a:p>
            <a:r>
              <a:rPr lang="en-AU" sz="1600" b="1" dirty="0">
                <a:latin typeface="VAG Rounded Next"/>
                <a:ea typeface="Verdana"/>
                <a:cs typeface="Segoe UI"/>
              </a:rPr>
              <a:t>Overview: </a:t>
            </a:r>
          </a:p>
          <a:p>
            <a:pPr marL="285750" indent="-285750">
              <a:buFont typeface="Arial,Sans-Serif"/>
              <a:buChar char="•"/>
            </a:pPr>
            <a:r>
              <a:rPr lang="en-AU" sz="1600" dirty="0">
                <a:latin typeface="VAG Rounded Next"/>
                <a:ea typeface="Verdana"/>
                <a:cs typeface="Segoe UI"/>
              </a:rPr>
              <a:t>Students learn about water catchments, the sewerage network, water scarcity and sustainability</a:t>
            </a:r>
          </a:p>
          <a:p>
            <a:pPr marL="285750" indent="-285750">
              <a:buFont typeface="Arial,Sans-Serif"/>
              <a:buChar char="•"/>
            </a:pPr>
            <a:r>
              <a:rPr lang="en-AU" sz="1600" dirty="0">
                <a:latin typeface="VAG Rounded Next"/>
                <a:ea typeface="Verdana"/>
                <a:cs typeface="Segoe UI"/>
              </a:rPr>
              <a:t>Students complete tasks and write notes to prepare for the </a:t>
            </a:r>
            <a:r>
              <a:rPr lang="en-AU" sz="1600" i="1" dirty="0">
                <a:latin typeface="VAG Rounded Next"/>
                <a:ea typeface="Verdana"/>
                <a:cs typeface="Segoe UI"/>
              </a:rPr>
              <a:t>Future Water Story</a:t>
            </a:r>
          </a:p>
          <a:p>
            <a:pPr marL="285750" indent="-285750">
              <a:buFont typeface="Arial,Sans-Serif"/>
              <a:buChar char="•"/>
            </a:pPr>
            <a:r>
              <a:rPr lang="en-AU" sz="1600" dirty="0">
                <a:latin typeface="VAG Rounded Next"/>
                <a:ea typeface="Verdana"/>
                <a:cs typeface="Segoe UI"/>
              </a:rPr>
              <a:t>Allocate your students into stakeholder groups (teams) in preparation for the </a:t>
            </a:r>
            <a:r>
              <a:rPr lang="en-AU" sz="1600" i="1" dirty="0">
                <a:latin typeface="VAG Rounded Next"/>
                <a:ea typeface="Verdana"/>
                <a:cs typeface="Segoe UI"/>
              </a:rPr>
              <a:t>Future Water Story</a:t>
            </a:r>
          </a:p>
          <a:p>
            <a:pPr marL="285750" indent="-285750">
              <a:buFont typeface="Arial,Sans-Serif"/>
              <a:buChar char="•"/>
            </a:pPr>
            <a:endParaRPr lang="en-AU" sz="1600" dirty="0">
              <a:latin typeface="VAG Rounded Next"/>
              <a:ea typeface="Verdana"/>
              <a:cs typeface="Segoe UI"/>
            </a:endParaRPr>
          </a:p>
          <a:p>
            <a:pPr marL="285750" indent="-285750">
              <a:buFont typeface="Arial,Sans-Serif"/>
              <a:buChar char="•"/>
            </a:pPr>
            <a:endParaRPr lang="en-US" sz="1600" dirty="0">
              <a:latin typeface="VAG Rounded Next"/>
              <a:ea typeface="Verdana"/>
              <a:cs typeface="Segoe UI"/>
            </a:endParaRPr>
          </a:p>
          <a:p>
            <a:r>
              <a:rPr lang="en-AU" sz="1600" b="1" dirty="0">
                <a:latin typeface="VAG Rounded Next"/>
                <a:ea typeface="Verdana"/>
                <a:cs typeface="Segoe UI"/>
              </a:rPr>
              <a:t>Optional extra lesson: </a:t>
            </a:r>
            <a:r>
              <a:rPr lang="en-AU" sz="1600" dirty="0">
                <a:latin typeface="VAG Rounded Next"/>
                <a:ea typeface="Verdana"/>
                <a:cs typeface="Segoe UI"/>
              </a:rPr>
              <a:t>Western Treatment Plant – GIS map lesson (Length </a:t>
            </a:r>
            <a:r>
              <a:rPr lang="en-US" sz="1600" dirty="0">
                <a:latin typeface="VAG Rounded Next"/>
                <a:ea typeface="Verdana"/>
                <a:cs typeface="Segoe UI"/>
              </a:rPr>
              <a:t>60 minutes)</a:t>
            </a:r>
            <a:endParaRPr lang="en-AU" sz="1600" b="1" dirty="0">
              <a:latin typeface="VAG Rounded Next"/>
              <a:ea typeface="Verdana"/>
              <a:cs typeface="Segoe UI"/>
            </a:endParaRPr>
          </a:p>
          <a:p>
            <a:endParaRPr lang="en-US" sz="1600" dirty="0">
              <a:latin typeface="VAG Rounded Next"/>
              <a:ea typeface="Verdana"/>
              <a:cs typeface="Segoe UI"/>
            </a:endParaRPr>
          </a:p>
          <a:p>
            <a:r>
              <a:rPr lang="en-US" sz="1600" dirty="0">
                <a:latin typeface="VAG Rounded Next"/>
                <a:ea typeface="Verdana"/>
                <a:cs typeface="Segoe UI"/>
              </a:rPr>
              <a:t>***See </a:t>
            </a:r>
            <a:r>
              <a:rPr lang="en-US" sz="1600" b="1" dirty="0">
                <a:latin typeface="VAG Rounded Next"/>
                <a:ea typeface="Verdana"/>
                <a:cs typeface="Segoe UI"/>
              </a:rPr>
              <a:t>Notes</a:t>
            </a:r>
            <a:r>
              <a:rPr lang="en-US" sz="1600" dirty="0">
                <a:latin typeface="VAG Rounded Next"/>
                <a:ea typeface="Verdana"/>
                <a:cs typeface="Segoe UI"/>
              </a:rPr>
              <a:t> on each slide for more teaching notes and ideas***</a:t>
            </a:r>
            <a:endParaRPr lang="en-AU" sz="1600" dirty="0">
              <a:latin typeface="VAG Rounded Next"/>
              <a:ea typeface="Verdana"/>
              <a:cs typeface="Segoe UI"/>
            </a:endParaRPr>
          </a:p>
          <a:p>
            <a:endParaRPr lang="en-AU" sz="1600" dirty="0">
              <a:latin typeface="Bliss Pro"/>
              <a:ea typeface="Verdana"/>
              <a:cs typeface="Segoe UI"/>
            </a:endParaRPr>
          </a:p>
          <a:p>
            <a:endParaRPr lang="en-US" sz="1400" dirty="0">
              <a:latin typeface="Verdana"/>
              <a:ea typeface="Verdana"/>
              <a:cs typeface="Segoe UI"/>
            </a:endParaRPr>
          </a:p>
        </p:txBody>
      </p:sp>
    </p:spTree>
    <p:extLst>
      <p:ext uri="{BB962C8B-B14F-4D97-AF65-F5344CB8AC3E}">
        <p14:creationId xmlns:p14="http://schemas.microsoft.com/office/powerpoint/2010/main" val="3022524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map of a city">
            <a:extLst>
              <a:ext uri="{FF2B5EF4-FFF2-40B4-BE49-F238E27FC236}">
                <a16:creationId xmlns:a16="http://schemas.microsoft.com/office/drawing/2014/main" id="{422CA773-8EEA-EEA2-6FEC-AB80263E0F32}"/>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2278251" y="1700740"/>
            <a:ext cx="7113722" cy="4872899"/>
          </a:xfrm>
          <a:noFill/>
          <a:ln w="3175">
            <a:solidFill>
              <a:schemeClr val="tx1"/>
            </a:solidFill>
          </a:ln>
        </p:spPr>
      </p:pic>
      <p:sp>
        <p:nvSpPr>
          <p:cNvPr id="3" name="Title 2"/>
          <p:cNvSpPr>
            <a:spLocks noGrp="1"/>
          </p:cNvSpPr>
          <p:nvPr>
            <p:ph type="title"/>
          </p:nvPr>
        </p:nvSpPr>
        <p:spPr>
          <a:xfrm>
            <a:off x="602031" y="274868"/>
            <a:ext cx="10440000" cy="900000"/>
          </a:xfrm>
        </p:spPr>
        <p:txBody>
          <a:bodyPr anchor="ctr">
            <a:normAutofit/>
          </a:bodyPr>
          <a:lstStyle/>
          <a:p>
            <a:r>
              <a:rPr lang="en-AU" dirty="0"/>
              <a:t>1.6: Melbourne’s water supply system</a:t>
            </a:r>
          </a:p>
        </p:txBody>
      </p:sp>
    </p:spTree>
    <p:extLst>
      <p:ext uri="{BB962C8B-B14F-4D97-AF65-F5344CB8AC3E}">
        <p14:creationId xmlns:p14="http://schemas.microsoft.com/office/powerpoint/2010/main" val="3167189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Where your sewage goes">
            <a:hlinkClick r:id="" action="ppaction://media"/>
            <a:extLst>
              <a:ext uri="{FF2B5EF4-FFF2-40B4-BE49-F238E27FC236}">
                <a16:creationId xmlns:a16="http://schemas.microsoft.com/office/drawing/2014/main" id="{BD511ED4-1CD3-1170-E8C0-0F92184CD6EA}"/>
              </a:ext>
            </a:extLst>
          </p:cNvPr>
          <p:cNvPicPr>
            <a:picLocks noGrp="1" noRot="1" noChangeAspect="1"/>
          </p:cNvPicPr>
          <p:nvPr>
            <p:ph sz="quarter" idx="14"/>
            <a:videoFile r:link="rId1"/>
          </p:nvPr>
        </p:nvPicPr>
        <p:blipFill>
          <a:blip r:embed="rId4"/>
          <a:stretch>
            <a:fillRect/>
          </a:stretch>
        </p:blipFill>
        <p:spPr>
          <a:xfrm>
            <a:off x="1556951" y="1662696"/>
            <a:ext cx="8612660" cy="4853135"/>
          </a:xfrm>
        </p:spPr>
      </p:pic>
      <p:sp>
        <p:nvSpPr>
          <p:cNvPr id="3" name="Title 2">
            <a:extLst>
              <a:ext uri="{FF2B5EF4-FFF2-40B4-BE49-F238E27FC236}">
                <a16:creationId xmlns:a16="http://schemas.microsoft.com/office/drawing/2014/main" id="{4F540D01-9AC6-F3FC-C627-F1806E3839F2}"/>
              </a:ext>
            </a:extLst>
          </p:cNvPr>
          <p:cNvSpPr>
            <a:spLocks noGrp="1"/>
          </p:cNvSpPr>
          <p:nvPr>
            <p:ph type="title"/>
          </p:nvPr>
        </p:nvSpPr>
        <p:spPr/>
        <p:txBody>
          <a:bodyPr/>
          <a:lstStyle/>
          <a:p>
            <a:r>
              <a:rPr lang="en-US" dirty="0"/>
              <a:t>1.7: Sewage</a:t>
            </a:r>
          </a:p>
        </p:txBody>
      </p:sp>
    </p:spTree>
    <p:extLst>
      <p:ext uri="{BB962C8B-B14F-4D97-AF65-F5344CB8AC3E}">
        <p14:creationId xmlns:p14="http://schemas.microsoft.com/office/powerpoint/2010/main" val="1789717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1.8: Water Scarcity</a:t>
            </a:r>
          </a:p>
        </p:txBody>
      </p:sp>
      <p:sp>
        <p:nvSpPr>
          <p:cNvPr id="3" name="Content Placeholder 2">
            <a:extLst>
              <a:ext uri="{FF2B5EF4-FFF2-40B4-BE49-F238E27FC236}">
                <a16:creationId xmlns:a16="http://schemas.microsoft.com/office/drawing/2014/main" id="{7125EB17-354E-25DC-C5AF-514BE9612A46}"/>
              </a:ext>
            </a:extLst>
          </p:cNvPr>
          <p:cNvSpPr>
            <a:spLocks noGrp="1"/>
          </p:cNvSpPr>
          <p:nvPr>
            <p:ph sz="half" idx="1"/>
          </p:nvPr>
        </p:nvSpPr>
        <p:spPr/>
        <p:txBody>
          <a:bodyPr vert="horz" lIns="0" tIns="0" rIns="0" bIns="0" rtlCol="0" anchor="t">
            <a:noAutofit/>
          </a:bodyPr>
          <a:lstStyle/>
          <a:p>
            <a:pPr>
              <a:lnSpc>
                <a:spcPct val="100000"/>
              </a:lnSpc>
              <a:spcBef>
                <a:spcPts val="0"/>
              </a:spcBef>
            </a:pPr>
            <a:r>
              <a:rPr lang="en-AU" sz="2000" b="1" dirty="0">
                <a:solidFill>
                  <a:schemeClr val="tx2"/>
                </a:solidFill>
                <a:latin typeface="+mn-lt"/>
              </a:rPr>
              <a:t>What is water scarcity?</a:t>
            </a:r>
            <a:endParaRPr lang="en-US" sz="1200" b="1" dirty="0">
              <a:solidFill>
                <a:schemeClr val="tx2"/>
              </a:solidFill>
              <a:latin typeface="Aptos"/>
            </a:endParaRPr>
          </a:p>
          <a:p>
            <a:pPr>
              <a:lnSpc>
                <a:spcPct val="100000"/>
              </a:lnSpc>
              <a:spcBef>
                <a:spcPts val="0"/>
              </a:spcBef>
            </a:pPr>
            <a:endParaRPr lang="en-AU" sz="1200" i="1" dirty="0">
              <a:solidFill>
                <a:schemeClr val="tx2"/>
              </a:solidFill>
              <a:latin typeface="Aptos"/>
            </a:endParaRPr>
          </a:p>
          <a:p>
            <a:pPr>
              <a:lnSpc>
                <a:spcPct val="100000"/>
              </a:lnSpc>
              <a:spcBef>
                <a:spcPts val="0"/>
              </a:spcBef>
            </a:pPr>
            <a:r>
              <a:rPr lang="en-AU" sz="2000" dirty="0">
                <a:solidFill>
                  <a:schemeClr val="tx2"/>
                </a:solidFill>
                <a:latin typeface="+mn-lt"/>
              </a:rPr>
              <a:t>Water scarcity occurs when the demand for water exceeds the amount available.</a:t>
            </a:r>
          </a:p>
          <a:p>
            <a:pPr>
              <a:lnSpc>
                <a:spcPct val="100000"/>
              </a:lnSpc>
              <a:spcBef>
                <a:spcPts val="0"/>
              </a:spcBef>
            </a:pPr>
            <a:endParaRPr lang="en-AU" sz="2000" dirty="0">
              <a:solidFill>
                <a:schemeClr val="tx2"/>
              </a:solidFill>
              <a:latin typeface="+mn-lt"/>
            </a:endParaRPr>
          </a:p>
          <a:p>
            <a:pPr>
              <a:lnSpc>
                <a:spcPct val="100000"/>
              </a:lnSpc>
              <a:spcBef>
                <a:spcPts val="0"/>
              </a:spcBef>
            </a:pPr>
            <a:r>
              <a:rPr lang="en-AU" sz="2000" b="1" dirty="0">
                <a:solidFill>
                  <a:schemeClr val="tx2"/>
                </a:solidFill>
                <a:latin typeface="+mn-lt"/>
              </a:rPr>
              <a:t>Types of water scarcity</a:t>
            </a:r>
            <a:endParaRPr lang="en-US" sz="2000" b="1" dirty="0">
              <a:solidFill>
                <a:schemeClr val="tx2"/>
              </a:solidFill>
              <a:latin typeface="+mn-lt"/>
            </a:endParaRPr>
          </a:p>
          <a:p>
            <a:pPr marL="342900" indent="-342900">
              <a:lnSpc>
                <a:spcPct val="100000"/>
              </a:lnSpc>
              <a:spcBef>
                <a:spcPts val="0"/>
              </a:spcBef>
              <a:buChar char="•"/>
            </a:pPr>
            <a:r>
              <a:rPr lang="en-AU" sz="2000" b="1" dirty="0">
                <a:solidFill>
                  <a:schemeClr val="tx2"/>
                </a:solidFill>
                <a:latin typeface="+mn-lt"/>
              </a:rPr>
              <a:t>Physical: </a:t>
            </a:r>
            <a:r>
              <a:rPr lang="en-AU" sz="2000" dirty="0">
                <a:solidFill>
                  <a:schemeClr val="tx2"/>
                </a:solidFill>
                <a:latin typeface="+mn-lt"/>
              </a:rPr>
              <a:t>is when there is a drought and there is not enough water to meet all demands, for people and the environment</a:t>
            </a:r>
            <a:endParaRPr lang="en-US" sz="2000" dirty="0">
              <a:solidFill>
                <a:schemeClr val="tx2"/>
              </a:solidFill>
              <a:latin typeface="+mn-lt"/>
            </a:endParaRPr>
          </a:p>
          <a:p>
            <a:pPr marL="342900" indent="-342900">
              <a:lnSpc>
                <a:spcPct val="100000"/>
              </a:lnSpc>
              <a:spcBef>
                <a:spcPts val="0"/>
              </a:spcBef>
              <a:buChar char="•"/>
            </a:pPr>
            <a:r>
              <a:rPr lang="en-AU" sz="2000" b="1" dirty="0">
                <a:solidFill>
                  <a:schemeClr val="tx2"/>
                </a:solidFill>
                <a:latin typeface="+mn-lt"/>
              </a:rPr>
              <a:t>Economic: </a:t>
            </a:r>
            <a:r>
              <a:rPr lang="en-AU" sz="2000" dirty="0">
                <a:solidFill>
                  <a:schemeClr val="tx2"/>
                </a:solidFill>
                <a:latin typeface="+mn-lt"/>
              </a:rPr>
              <a:t>is when there has not been enough investment in the infrastructure needed to store and transport water to where it is needed.</a:t>
            </a:r>
          </a:p>
          <a:p>
            <a:pPr marL="342900" indent="-342900">
              <a:lnSpc>
                <a:spcPct val="100000"/>
              </a:lnSpc>
              <a:spcBef>
                <a:spcPts val="0"/>
              </a:spcBef>
              <a:buChar char="•"/>
            </a:pPr>
            <a:endParaRPr lang="en-AU" sz="2000" dirty="0">
              <a:solidFill>
                <a:srgbClr val="356690"/>
              </a:solidFill>
              <a:latin typeface="+mn-lt"/>
            </a:endParaRPr>
          </a:p>
          <a:p>
            <a:pPr>
              <a:lnSpc>
                <a:spcPct val="100000"/>
              </a:lnSpc>
              <a:spcBef>
                <a:spcPts val="0"/>
              </a:spcBef>
            </a:pPr>
            <a:endParaRPr lang="en-US" sz="2000" dirty="0">
              <a:solidFill>
                <a:srgbClr val="356690"/>
              </a:solidFill>
              <a:latin typeface="+mn-lt"/>
            </a:endParaRPr>
          </a:p>
        </p:txBody>
      </p:sp>
      <p:pic>
        <p:nvPicPr>
          <p:cNvPr id="8" name="Picture Placeholder 7" descr="A water flowing into a dam&#10;&#10;Description automatically generated">
            <a:extLst>
              <a:ext uri="{FF2B5EF4-FFF2-40B4-BE49-F238E27FC236}">
                <a16:creationId xmlns:a16="http://schemas.microsoft.com/office/drawing/2014/main" id="{D9DDF77D-5B66-BC71-8430-9E8A39B415D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3114" b="23114"/>
          <a:stretch>
            <a:fillRect/>
          </a:stretch>
        </p:blipFill>
        <p:spPr/>
      </p:pic>
      <p:sp>
        <p:nvSpPr>
          <p:cNvPr id="6" name="AutoShape 2" descr="A circular image of a city&#10;&#10;Description automatically generated"/>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302990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Securing our water supply">
            <a:hlinkClick r:id="" action="ppaction://media"/>
            <a:extLst>
              <a:ext uri="{FF2B5EF4-FFF2-40B4-BE49-F238E27FC236}">
                <a16:creationId xmlns:a16="http://schemas.microsoft.com/office/drawing/2014/main" id="{D9628004-3B39-05BE-B48D-9DB5F308C180}"/>
              </a:ext>
            </a:extLst>
          </p:cNvPr>
          <p:cNvPicPr>
            <a:picLocks noGrp="1" noRot="1" noChangeAspect="1"/>
          </p:cNvPicPr>
          <p:nvPr>
            <p:ph sz="quarter" idx="14"/>
            <a:videoFile r:link="rId1"/>
          </p:nvPr>
        </p:nvPicPr>
        <p:blipFill>
          <a:blip r:embed="rId4"/>
          <a:stretch>
            <a:fillRect/>
          </a:stretch>
        </p:blipFill>
        <p:spPr>
          <a:xfrm>
            <a:off x="1074542" y="1410159"/>
            <a:ext cx="9744022" cy="5490644"/>
          </a:xfrm>
        </p:spPr>
      </p:pic>
      <p:sp>
        <p:nvSpPr>
          <p:cNvPr id="3" name="Title 2">
            <a:extLst>
              <a:ext uri="{FF2B5EF4-FFF2-40B4-BE49-F238E27FC236}">
                <a16:creationId xmlns:a16="http://schemas.microsoft.com/office/drawing/2014/main" id="{3E08FBAE-17DC-B454-4F0E-E821B5A2788F}"/>
              </a:ext>
            </a:extLst>
          </p:cNvPr>
          <p:cNvSpPr>
            <a:spLocks noGrp="1"/>
          </p:cNvSpPr>
          <p:nvPr>
            <p:ph type="title"/>
          </p:nvPr>
        </p:nvSpPr>
        <p:spPr/>
        <p:txBody>
          <a:bodyPr/>
          <a:lstStyle/>
          <a:p>
            <a:r>
              <a:rPr lang="en-US" dirty="0"/>
              <a:t>1.9: Securing our water supply</a:t>
            </a:r>
          </a:p>
        </p:txBody>
      </p:sp>
    </p:spTree>
    <p:extLst>
      <p:ext uri="{BB962C8B-B14F-4D97-AF65-F5344CB8AC3E}">
        <p14:creationId xmlns:p14="http://schemas.microsoft.com/office/powerpoint/2010/main" val="3906873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1.10: Sustainability</a:t>
            </a:r>
          </a:p>
        </p:txBody>
      </p:sp>
      <p:pic>
        <p:nvPicPr>
          <p:cNvPr id="12" name="Picture Placeholder 11" descr="A river running through a forest&#10;&#10;Description automatically generated">
            <a:extLst>
              <a:ext uri="{FF2B5EF4-FFF2-40B4-BE49-F238E27FC236}">
                <a16:creationId xmlns:a16="http://schemas.microsoft.com/office/drawing/2014/main" id="{5BADD97C-02F4-D77F-822F-79BAD1D697C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8104" r="234"/>
          <a:stretch/>
        </p:blipFill>
        <p:spPr>
          <a:xfrm>
            <a:off x="2008476" y="3825645"/>
            <a:ext cx="1697361" cy="2757487"/>
          </a:xfrm>
        </p:spPr>
      </p:pic>
      <p:sp>
        <p:nvSpPr>
          <p:cNvPr id="6" name="AutoShape 2" descr="A circular image of a city&#10;&#10;Description automatically generated"/>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1" name="Rectangle 10"/>
          <p:cNvSpPr/>
          <p:nvPr/>
        </p:nvSpPr>
        <p:spPr>
          <a:xfrm>
            <a:off x="601662" y="1630771"/>
            <a:ext cx="10988675" cy="1631216"/>
          </a:xfrm>
          <a:prstGeom prst="rect">
            <a:avLst/>
          </a:prstGeom>
        </p:spPr>
        <p:txBody>
          <a:bodyPr wrap="square" lIns="91440" tIns="45720" rIns="91440" bIns="45720" anchor="t">
            <a:spAutoFit/>
          </a:bodyPr>
          <a:lstStyle/>
          <a:p>
            <a:r>
              <a:rPr lang="en-AU" sz="2000" b="1" dirty="0">
                <a:solidFill>
                  <a:schemeClr val="tx2"/>
                </a:solidFill>
              </a:rPr>
              <a:t>What is sustainability</a:t>
            </a:r>
            <a:endParaRPr lang="en-US" b="1" dirty="0">
              <a:solidFill>
                <a:schemeClr val="tx2"/>
              </a:solidFill>
            </a:endParaRPr>
          </a:p>
          <a:p>
            <a:r>
              <a:rPr lang="en-AU" sz="2000" dirty="0">
                <a:solidFill>
                  <a:schemeClr val="tx2"/>
                </a:solidFill>
              </a:rPr>
              <a:t>Sustainability means the ability to meet the needs of the present without compromising the ability of future generations to do the same.</a:t>
            </a:r>
            <a:endParaRPr lang="en-AU" dirty="0">
              <a:solidFill>
                <a:schemeClr val="tx2"/>
              </a:solidFill>
            </a:endParaRPr>
          </a:p>
          <a:p>
            <a:endParaRPr lang="en-AU" sz="2000" dirty="0">
              <a:solidFill>
                <a:schemeClr val="tx2"/>
              </a:solidFill>
            </a:endParaRPr>
          </a:p>
          <a:p>
            <a:r>
              <a:rPr lang="en-AU" sz="2000" dirty="0">
                <a:solidFill>
                  <a:schemeClr val="tx2"/>
                </a:solidFill>
              </a:rPr>
              <a:t>Sustainability incorporates three pillars</a:t>
            </a:r>
          </a:p>
        </p:txBody>
      </p:sp>
      <p:sp>
        <p:nvSpPr>
          <p:cNvPr id="8" name="TextBox 7"/>
          <p:cNvSpPr txBox="1"/>
          <p:nvPr/>
        </p:nvSpPr>
        <p:spPr>
          <a:xfrm>
            <a:off x="7484483" y="3456313"/>
            <a:ext cx="1645534" cy="369332"/>
          </a:xfrm>
          <a:prstGeom prst="rect">
            <a:avLst/>
          </a:prstGeom>
          <a:noFill/>
        </p:spPr>
        <p:txBody>
          <a:bodyPr wrap="square" lIns="91440" tIns="45720" rIns="91440" bIns="45720" rtlCol="0" anchor="t">
            <a:spAutoFit/>
          </a:bodyPr>
          <a:lstStyle/>
          <a:p>
            <a:r>
              <a:rPr lang="en-AU" dirty="0">
                <a:solidFill>
                  <a:schemeClr val="tx2"/>
                </a:solidFill>
              </a:rPr>
              <a:t>Social/ Emotion</a:t>
            </a:r>
          </a:p>
        </p:txBody>
      </p:sp>
      <p:sp>
        <p:nvSpPr>
          <p:cNvPr id="13" name="TextBox 12"/>
          <p:cNvSpPr txBox="1"/>
          <p:nvPr/>
        </p:nvSpPr>
        <p:spPr>
          <a:xfrm>
            <a:off x="4819325" y="3435993"/>
            <a:ext cx="1574483" cy="369332"/>
          </a:xfrm>
          <a:prstGeom prst="rect">
            <a:avLst/>
          </a:prstGeom>
          <a:noFill/>
        </p:spPr>
        <p:txBody>
          <a:bodyPr wrap="square" rtlCol="0">
            <a:spAutoFit/>
          </a:bodyPr>
          <a:lstStyle/>
          <a:p>
            <a:r>
              <a:rPr lang="en-AU" dirty="0">
                <a:solidFill>
                  <a:schemeClr val="tx2"/>
                </a:solidFill>
              </a:rPr>
              <a:t>Economic</a:t>
            </a:r>
          </a:p>
        </p:txBody>
      </p:sp>
      <p:sp>
        <p:nvSpPr>
          <p:cNvPr id="14" name="TextBox 13"/>
          <p:cNvSpPr txBox="1"/>
          <p:nvPr/>
        </p:nvSpPr>
        <p:spPr>
          <a:xfrm>
            <a:off x="2008476" y="3435993"/>
            <a:ext cx="1720174" cy="369332"/>
          </a:xfrm>
          <a:prstGeom prst="rect">
            <a:avLst/>
          </a:prstGeom>
          <a:noFill/>
        </p:spPr>
        <p:txBody>
          <a:bodyPr wrap="square" rtlCol="0">
            <a:spAutoFit/>
          </a:bodyPr>
          <a:lstStyle/>
          <a:p>
            <a:r>
              <a:rPr lang="en-AU" dirty="0">
                <a:solidFill>
                  <a:schemeClr val="tx2"/>
                </a:solidFill>
              </a:rPr>
              <a:t>Environmental</a:t>
            </a:r>
          </a:p>
        </p:txBody>
      </p:sp>
      <p:pic>
        <p:nvPicPr>
          <p:cNvPr id="15" name="Picture Placeholder 11">
            <a:extLst>
              <a:ext uri="{FF2B5EF4-FFF2-40B4-BE49-F238E27FC236}">
                <a16:creationId xmlns:a16="http://schemas.microsoft.com/office/drawing/2014/main" id="{ED22EE61-7D71-E56B-7843-380C5B03B67E}"/>
              </a:ext>
            </a:extLst>
          </p:cNvPr>
          <p:cNvPicPr>
            <a:picLocks noChangeAspect="1"/>
          </p:cNvPicPr>
          <p:nvPr/>
        </p:nvPicPr>
        <p:blipFill>
          <a:blip r:embed="rId4">
            <a:extLst>
              <a:ext uri="{28A0092B-C50C-407E-A947-70E740481C1C}">
                <a14:useLocalDpi xmlns:a14="http://schemas.microsoft.com/office/drawing/2010/main" val="0"/>
              </a:ext>
            </a:extLst>
          </a:blip>
          <a:srcRect l="6531" r="6531"/>
          <a:stretch/>
        </p:blipFill>
        <p:spPr>
          <a:xfrm>
            <a:off x="4598900" y="3805325"/>
            <a:ext cx="1697361" cy="2757487"/>
          </a:xfrm>
          <a:prstGeom prst="roundRect">
            <a:avLst>
              <a:gd name="adj" fmla="val 3353"/>
            </a:avLst>
          </a:prstGeom>
          <a:solidFill>
            <a:schemeClr val="bg1">
              <a:lumMod val="75000"/>
            </a:schemeClr>
          </a:solidFill>
        </p:spPr>
      </p:pic>
      <p:pic>
        <p:nvPicPr>
          <p:cNvPr id="16" name="Picture Placeholder 11">
            <a:extLst>
              <a:ext uri="{FF2B5EF4-FFF2-40B4-BE49-F238E27FC236}">
                <a16:creationId xmlns:a16="http://schemas.microsoft.com/office/drawing/2014/main" id="{11F3B363-43EA-DD85-F511-40B77E691DC0}"/>
              </a:ext>
            </a:extLst>
          </p:cNvPr>
          <p:cNvPicPr>
            <a:picLocks noChangeAspect="1"/>
          </p:cNvPicPr>
          <p:nvPr/>
        </p:nvPicPr>
        <p:blipFill>
          <a:blip r:embed="rId5">
            <a:extLst>
              <a:ext uri="{28A0092B-C50C-407E-A947-70E740481C1C}">
                <a14:useLocalDpi xmlns:a14="http://schemas.microsoft.com/office/drawing/2010/main" val="0"/>
              </a:ext>
            </a:extLst>
          </a:blip>
          <a:srcRect l="3750" r="3750"/>
          <a:stretch/>
        </p:blipFill>
        <p:spPr>
          <a:xfrm>
            <a:off x="7458569" y="3825645"/>
            <a:ext cx="1697361" cy="2757487"/>
          </a:xfrm>
          <a:prstGeom prst="roundRect">
            <a:avLst>
              <a:gd name="adj" fmla="val 3353"/>
            </a:avLst>
          </a:prstGeom>
          <a:solidFill>
            <a:schemeClr val="bg1">
              <a:lumMod val="75000"/>
            </a:schemeClr>
          </a:solidFill>
        </p:spPr>
      </p:pic>
    </p:spTree>
    <p:extLst>
      <p:ext uri="{BB962C8B-B14F-4D97-AF65-F5344CB8AC3E}">
        <p14:creationId xmlns:p14="http://schemas.microsoft.com/office/powerpoint/2010/main" val="2123008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4"/>
            <p:extLst>
              <p:ext uri="{D42A27DB-BD31-4B8C-83A1-F6EECF244321}">
                <p14:modId xmlns:p14="http://schemas.microsoft.com/office/powerpoint/2010/main" val="3909242944"/>
              </p:ext>
            </p:extLst>
          </p:nvPr>
        </p:nvGraphicFramePr>
        <p:xfrm>
          <a:off x="513784" y="2028445"/>
          <a:ext cx="10980738" cy="4602480"/>
        </p:xfrm>
        <a:graphic>
          <a:graphicData uri="http://schemas.openxmlformats.org/drawingml/2006/table">
            <a:tbl>
              <a:tblPr firstRow="1" bandRow="1">
                <a:tableStyleId>{0817EA92-75D0-4044-A80A-286907CE0DDB}</a:tableStyleId>
              </a:tblPr>
              <a:tblGrid>
                <a:gridCol w="3660246">
                  <a:extLst>
                    <a:ext uri="{9D8B030D-6E8A-4147-A177-3AD203B41FA5}">
                      <a16:colId xmlns:a16="http://schemas.microsoft.com/office/drawing/2014/main" val="2874514260"/>
                    </a:ext>
                  </a:extLst>
                </a:gridCol>
                <a:gridCol w="3660246">
                  <a:extLst>
                    <a:ext uri="{9D8B030D-6E8A-4147-A177-3AD203B41FA5}">
                      <a16:colId xmlns:a16="http://schemas.microsoft.com/office/drawing/2014/main" val="3159055788"/>
                    </a:ext>
                  </a:extLst>
                </a:gridCol>
                <a:gridCol w="3660246">
                  <a:extLst>
                    <a:ext uri="{9D8B030D-6E8A-4147-A177-3AD203B41FA5}">
                      <a16:colId xmlns:a16="http://schemas.microsoft.com/office/drawing/2014/main" val="3717106593"/>
                    </a:ext>
                  </a:extLst>
                </a:gridCol>
              </a:tblGrid>
              <a:tr h="370840">
                <a:tc>
                  <a:txBody>
                    <a:bodyPr/>
                    <a:lstStyle/>
                    <a:p>
                      <a:r>
                        <a:rPr lang="en-US" sz="2000" dirty="0"/>
                        <a:t>What can we do to manage Melbourne’s water sustainably from an environmental aspect?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What can we do to manage Melbourne’s water sustainably from an economic aspect?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What can we do to manage Melbourne’s water sustainably from an emotional/social aspect?</a:t>
                      </a:r>
                    </a:p>
                  </a:txBody>
                  <a:tcPr/>
                </a:tc>
                <a:extLst>
                  <a:ext uri="{0D108BD9-81ED-4DB2-BD59-A6C34878D82A}">
                    <a16:rowId xmlns:a16="http://schemas.microsoft.com/office/drawing/2014/main" val="2564775333"/>
                  </a:ext>
                </a:extLst>
              </a:tr>
              <a:tr h="0">
                <a:tc>
                  <a:txBody>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074599073"/>
                  </a:ext>
                </a:extLst>
              </a:tr>
            </a:tbl>
          </a:graphicData>
        </a:graphic>
      </p:graphicFrame>
      <p:sp>
        <p:nvSpPr>
          <p:cNvPr id="11" name="Title 10">
            <a:extLst>
              <a:ext uri="{FF2B5EF4-FFF2-40B4-BE49-F238E27FC236}">
                <a16:creationId xmlns:a16="http://schemas.microsoft.com/office/drawing/2014/main" id="{9494A548-2020-404E-2860-159EF79FE964}"/>
              </a:ext>
            </a:extLst>
          </p:cNvPr>
          <p:cNvSpPr>
            <a:spLocks noGrp="1"/>
          </p:cNvSpPr>
          <p:nvPr>
            <p:ph type="title"/>
          </p:nvPr>
        </p:nvSpPr>
        <p:spPr/>
        <p:txBody>
          <a:bodyPr anchor="ctr">
            <a:normAutofit/>
          </a:bodyPr>
          <a:lstStyle/>
          <a:p>
            <a:r>
              <a:rPr lang="en-AU" dirty="0"/>
              <a:t>1.11: </a:t>
            </a:r>
            <a:r>
              <a:rPr lang="en-AU" b="1" dirty="0"/>
              <a:t>How can we manage Melbourne’s water sustainably as a valuable renewable resource?</a:t>
            </a:r>
            <a:endParaRPr lang="en-AU" dirty="0"/>
          </a:p>
        </p:txBody>
      </p:sp>
      <p:sp>
        <p:nvSpPr>
          <p:cNvPr id="2" name="Content Placeholder 2">
            <a:extLst>
              <a:ext uri="{FF2B5EF4-FFF2-40B4-BE49-F238E27FC236}">
                <a16:creationId xmlns:a16="http://schemas.microsoft.com/office/drawing/2014/main" id="{9FA44A29-B817-2265-B6AE-F3BC62A25153}"/>
              </a:ext>
            </a:extLst>
          </p:cNvPr>
          <p:cNvSpPr txBox="1">
            <a:spLocks/>
          </p:cNvSpPr>
          <p:nvPr/>
        </p:nvSpPr>
        <p:spPr>
          <a:xfrm>
            <a:off x="602031" y="1493288"/>
            <a:ext cx="10804244" cy="486650"/>
          </a:xfrm>
          <a:prstGeom prst="rect">
            <a:avLst/>
          </a:prstGeom>
        </p:spPr>
        <p:txBody>
          <a:bodyPr vert="horz" lIns="0" tIns="0" rIns="0" bIns="0" rtlCol="0" anchor="t">
            <a:normAutofit fontScale="92500" lnSpcReduction="20000"/>
          </a:bodyPr>
          <a:lstStyle>
            <a:lvl1pPr marL="0" indent="0" algn="l" defTabSz="914400" rtl="0" eaLnBrk="1" latinLnBrk="0" hangingPunct="1">
              <a:lnSpc>
                <a:spcPct val="105000"/>
              </a:lnSpc>
              <a:spcBef>
                <a:spcPts val="800"/>
              </a:spcBef>
              <a:buFont typeface="Arial" panose="020B0604020202020204" pitchFamily="34" charset="0"/>
              <a:buNone/>
              <a:defRPr sz="2300" b="0" kern="1200">
                <a:solidFill>
                  <a:schemeClr val="accent2"/>
                </a:solidFill>
                <a:latin typeface="+mj-lt"/>
                <a:ea typeface="+mn-ea"/>
                <a:cs typeface="+mn-cs"/>
              </a:defRPr>
            </a:lvl1pPr>
            <a:lvl2pPr marL="0" indent="0" algn="l" defTabSz="914400" rtl="0" eaLnBrk="1" latinLnBrk="0" hangingPunct="1">
              <a:lnSpc>
                <a:spcPct val="105000"/>
              </a:lnSpc>
              <a:spcBef>
                <a:spcPts val="800"/>
              </a:spcBef>
              <a:buFont typeface="Arial" panose="020B0604020202020204" pitchFamily="34" charset="0"/>
              <a:buNone/>
              <a:defRPr sz="2500" kern="1200">
                <a:solidFill>
                  <a:schemeClr val="tx2"/>
                </a:solidFill>
                <a:latin typeface="+mn-lt"/>
                <a:ea typeface="+mn-ea"/>
                <a:cs typeface="+mn-cs"/>
              </a:defRPr>
            </a:lvl2pPr>
            <a:lvl3pPr marL="216000" indent="-216000" algn="l" defTabSz="914400" rtl="0" eaLnBrk="1" latinLnBrk="0" hangingPunct="1">
              <a:lnSpc>
                <a:spcPct val="105000"/>
              </a:lnSpc>
              <a:spcBef>
                <a:spcPts val="800"/>
              </a:spcBef>
              <a:buFont typeface="Arial" panose="020B0604020202020204" pitchFamily="34" charset="0"/>
              <a:buChar char="•"/>
              <a:defRPr sz="2500" kern="1200">
                <a:solidFill>
                  <a:schemeClr val="tx2"/>
                </a:solidFill>
                <a:latin typeface="+mn-lt"/>
                <a:ea typeface="+mn-ea"/>
                <a:cs typeface="+mn-cs"/>
              </a:defRPr>
            </a:lvl3pPr>
            <a:lvl4pPr marL="0" indent="0" algn="l" defTabSz="914400" rtl="0" eaLnBrk="1" latinLnBrk="0" hangingPunct="1">
              <a:lnSpc>
                <a:spcPct val="105000"/>
              </a:lnSpc>
              <a:spcBef>
                <a:spcPts val="1400"/>
              </a:spcBef>
              <a:buFont typeface="Arial" panose="020B0604020202020204" pitchFamily="34" charset="0"/>
              <a:buNone/>
              <a:defRPr sz="1700" b="1" kern="1200">
                <a:solidFill>
                  <a:schemeClr val="accent2"/>
                </a:solidFill>
                <a:latin typeface="VAG Rounded Next" panose="020F0502020203020204" pitchFamily="34" charset="0"/>
                <a:ea typeface="+mn-ea"/>
                <a:cs typeface="+mn-cs"/>
              </a:defRPr>
            </a:lvl4pPr>
            <a:lvl5pPr marL="0" indent="0" algn="l" defTabSz="914400" rtl="0" eaLnBrk="1" latinLnBrk="0" hangingPunct="1">
              <a:lnSpc>
                <a:spcPct val="105000"/>
              </a:lnSpc>
              <a:spcBef>
                <a:spcPts val="600"/>
              </a:spcBef>
              <a:buFont typeface="Arial" panose="020B0604020202020204" pitchFamily="34" charset="0"/>
              <a:buNone/>
              <a:defRPr sz="2000" kern="1200">
                <a:solidFill>
                  <a:schemeClr val="tx2"/>
                </a:solidFill>
                <a:latin typeface="+mn-lt"/>
                <a:ea typeface="+mn-ea"/>
                <a:cs typeface="+mn-cs"/>
              </a:defRPr>
            </a:lvl5pPr>
            <a:lvl6pPr marL="216000" indent="-216000" algn="l" defTabSz="914400" rtl="0" eaLnBrk="1" latinLnBrk="0" hangingPunct="1">
              <a:lnSpc>
                <a:spcPct val="105000"/>
              </a:lnSpc>
              <a:spcBef>
                <a:spcPts val="600"/>
              </a:spcBef>
              <a:buFont typeface="Arial" panose="020B0604020202020204" pitchFamily="34" charset="0"/>
              <a:buChar char="•"/>
              <a:defRPr sz="2000" kern="1200">
                <a:solidFill>
                  <a:schemeClr val="tx2"/>
                </a:solidFill>
                <a:latin typeface="+mn-lt"/>
                <a:ea typeface="+mn-ea"/>
                <a:cs typeface="+mn-cs"/>
              </a:defRPr>
            </a:lvl6pPr>
            <a:lvl7pPr marL="0" indent="0" algn="l" defTabSz="914400" rtl="0" eaLnBrk="1" latinLnBrk="0" hangingPunct="1">
              <a:lnSpc>
                <a:spcPct val="105000"/>
              </a:lnSpc>
              <a:spcBef>
                <a:spcPts val="800"/>
              </a:spcBef>
              <a:buFont typeface="Arial" panose="020B0604020202020204" pitchFamily="34" charset="0"/>
              <a:buNone/>
              <a:defRPr sz="1500" b="1" kern="1200" cap="all" baseline="0">
                <a:solidFill>
                  <a:schemeClr val="accent2"/>
                </a:solidFill>
                <a:latin typeface="VAG Rounded Next" panose="020F0502020203020204" pitchFamily="34" charset="0"/>
                <a:ea typeface="+mn-ea"/>
                <a:cs typeface="+mn-cs"/>
              </a:defRPr>
            </a:lvl7pPr>
            <a:lvl8pPr marL="0" indent="0" algn="l" defTabSz="914400" rtl="0" eaLnBrk="1" latinLnBrk="0" hangingPunct="1">
              <a:lnSpc>
                <a:spcPct val="105000"/>
              </a:lnSpc>
              <a:spcBef>
                <a:spcPts val="800"/>
              </a:spcBef>
              <a:buFont typeface="Arial" panose="020B0604020202020204" pitchFamily="34" charset="0"/>
              <a:buNone/>
              <a:defRPr sz="1500" kern="1200">
                <a:solidFill>
                  <a:schemeClr val="tx2"/>
                </a:solidFill>
                <a:latin typeface="+mn-lt"/>
                <a:ea typeface="+mn-ea"/>
                <a:cs typeface="+mn-cs"/>
              </a:defRPr>
            </a:lvl8pPr>
            <a:lvl9pPr marL="216000" indent="-216000" algn="l" defTabSz="914400" rtl="0" eaLnBrk="1" latinLnBrk="0" hangingPunct="1">
              <a:lnSpc>
                <a:spcPct val="105000"/>
              </a:lnSpc>
              <a:spcBef>
                <a:spcPts val="800"/>
              </a:spcBef>
              <a:buFont typeface="Arial" panose="020B0604020202020204" pitchFamily="34" charset="0"/>
              <a:buChar char="•"/>
              <a:defRPr sz="1500" kern="1200">
                <a:solidFill>
                  <a:schemeClr val="tx2"/>
                </a:solidFill>
                <a:latin typeface="+mn-lt"/>
                <a:ea typeface="+mn-ea"/>
                <a:cs typeface="+mn-cs"/>
              </a:defRPr>
            </a:lvl9pPr>
          </a:lstStyle>
          <a:p>
            <a:pPr>
              <a:lnSpc>
                <a:spcPct val="95000"/>
              </a:lnSpc>
            </a:pPr>
            <a:r>
              <a:rPr lang="en-AU" sz="2000" dirty="0">
                <a:solidFill>
                  <a:schemeClr val="tx2"/>
                </a:solidFill>
              </a:rPr>
              <a:t>Think about the three pillars of sustainability. How can we take this into consideration when thinking about Melbourne’s water supply and sustainable use?</a:t>
            </a:r>
          </a:p>
        </p:txBody>
      </p:sp>
    </p:spTree>
    <p:extLst>
      <p:ext uri="{BB962C8B-B14F-4D97-AF65-F5344CB8AC3E}">
        <p14:creationId xmlns:p14="http://schemas.microsoft.com/office/powerpoint/2010/main" val="2472925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A41D4-3FB4-7520-595D-67114357BD0D}"/>
              </a:ext>
            </a:extLst>
          </p:cNvPr>
          <p:cNvSpPr>
            <a:spLocks noGrp="1"/>
          </p:cNvSpPr>
          <p:nvPr>
            <p:ph type="title"/>
          </p:nvPr>
        </p:nvSpPr>
        <p:spPr/>
        <p:txBody>
          <a:bodyPr/>
          <a:lstStyle/>
          <a:p>
            <a:r>
              <a:rPr lang="en-AU" dirty="0"/>
              <a:t>Are you ready for the </a:t>
            </a:r>
            <a:br>
              <a:rPr lang="en-AU" dirty="0"/>
            </a:br>
            <a:r>
              <a:rPr lang="en-AU" dirty="0"/>
              <a:t>Future Water Story?</a:t>
            </a:r>
          </a:p>
        </p:txBody>
      </p:sp>
    </p:spTree>
    <p:extLst>
      <p:ext uri="{BB962C8B-B14F-4D97-AF65-F5344CB8AC3E}">
        <p14:creationId xmlns:p14="http://schemas.microsoft.com/office/powerpoint/2010/main" val="3909166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A41D4-3FB4-7520-595D-67114357BD0D}"/>
              </a:ext>
            </a:extLst>
          </p:cNvPr>
          <p:cNvSpPr>
            <a:spLocks noGrp="1"/>
          </p:cNvSpPr>
          <p:nvPr>
            <p:ph type="title"/>
          </p:nvPr>
        </p:nvSpPr>
        <p:spPr>
          <a:xfrm>
            <a:off x="678292" y="811496"/>
            <a:ext cx="10440000" cy="1620000"/>
          </a:xfrm>
        </p:spPr>
        <p:txBody>
          <a:bodyPr/>
          <a:lstStyle/>
          <a:p>
            <a:r>
              <a:rPr lang="en-AU" dirty="0"/>
              <a:t>Curriculum links</a:t>
            </a:r>
          </a:p>
        </p:txBody>
      </p:sp>
      <p:sp>
        <p:nvSpPr>
          <p:cNvPr id="3" name="Title 1">
            <a:extLst>
              <a:ext uri="{FF2B5EF4-FFF2-40B4-BE49-F238E27FC236}">
                <a16:creationId xmlns:a16="http://schemas.microsoft.com/office/drawing/2014/main" id="{9973BC78-EE19-7192-7B10-8C14A1EAEDDB}"/>
              </a:ext>
            </a:extLst>
          </p:cNvPr>
          <p:cNvSpPr txBox="1">
            <a:spLocks/>
          </p:cNvSpPr>
          <p:nvPr/>
        </p:nvSpPr>
        <p:spPr>
          <a:xfrm>
            <a:off x="1205803" y="3068826"/>
            <a:ext cx="10440000" cy="900000"/>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4800" kern="1200">
                <a:solidFill>
                  <a:schemeClr val="bg1"/>
                </a:solidFill>
                <a:latin typeface="VAG Rounded Next Medium" panose="020F0602020203020204" pitchFamily="34" charset="0"/>
                <a:ea typeface="+mj-ea"/>
                <a:cs typeface="+mj-cs"/>
              </a:defRPr>
            </a:lvl1pPr>
          </a:lstStyle>
          <a:p>
            <a:pPr algn="l" fontAlgn="base"/>
            <a:r>
              <a:rPr lang="en-US" sz="2000" dirty="0">
                <a:latin typeface="VAG Rounded Next Medium"/>
              </a:rPr>
              <a:t>Geography: VC2HG8K01, VC2HG8K02, VC2HG8K03, VC2HG8K04, VC2HG8K05, VC2HG8K06, VC2HG8S02, VC2HG8S03, VC2HG8S04, VC2HG8S06</a:t>
            </a:r>
          </a:p>
          <a:p>
            <a:pPr algn="l" fontAlgn="base"/>
            <a:endParaRPr lang="en-US" sz="2000" dirty="0">
              <a:latin typeface="VAG Rounded Next Medium"/>
            </a:endParaRPr>
          </a:p>
          <a:p>
            <a:pPr algn="l" fontAlgn="base"/>
            <a:r>
              <a:rPr lang="en-US" sz="2000" dirty="0">
                <a:latin typeface="VAG Rounded Next Medium"/>
              </a:rPr>
              <a:t>Science: VC2S8U09, VC2S8H02, VC2S8H03</a:t>
            </a:r>
          </a:p>
          <a:p>
            <a:pPr algn="l" fontAlgn="base"/>
            <a:endParaRPr lang="en-US" sz="2000" dirty="0">
              <a:latin typeface="VAG Rounded Next Medium"/>
            </a:endParaRPr>
          </a:p>
          <a:p>
            <a:pPr algn="l" fontAlgn="base"/>
            <a:r>
              <a:rPr lang="en-US" sz="2000" dirty="0">
                <a:latin typeface="VAG Rounded Next Medium"/>
              </a:rPr>
              <a:t>Critical and Creative Thinking: VC2CC8Q02, VC2CC8R01, VC2CC8R02, C2CC8R04, VC2CC8M03</a:t>
            </a:r>
          </a:p>
          <a:p>
            <a:pPr algn="l" fontAlgn="base"/>
            <a:endParaRPr lang="en-US" sz="2000" dirty="0">
              <a:latin typeface="VAG Rounded Next Medium"/>
            </a:endParaRPr>
          </a:p>
          <a:p>
            <a:pPr algn="l" fontAlgn="base"/>
            <a:r>
              <a:rPr lang="en-US" sz="2000" dirty="0">
                <a:latin typeface="VAG Rounded Next Medium"/>
              </a:rPr>
              <a:t>Personal and Social Capability: VC2CP8O01, VC2CP8O04, VC2CP8O05</a:t>
            </a:r>
          </a:p>
          <a:p>
            <a:pPr algn="l" fontAlgn="base"/>
            <a:endParaRPr lang="en-US" sz="2000" dirty="0">
              <a:latin typeface="VAG Rounded Next Medium"/>
            </a:endParaRPr>
          </a:p>
          <a:p>
            <a:pPr algn="l" fontAlgn="base"/>
            <a:r>
              <a:rPr lang="en-US" sz="2000" dirty="0">
                <a:latin typeface="VAG Rounded Next Medium"/>
              </a:rPr>
              <a:t>Ethical Capability: VC2CE8U02, VC2CE8D01</a:t>
            </a:r>
            <a:endParaRPr lang="en-AU" sz="2000" dirty="0">
              <a:latin typeface="VAG Rounded Next Medium"/>
            </a:endParaRPr>
          </a:p>
        </p:txBody>
      </p:sp>
    </p:spTree>
    <p:extLst>
      <p:ext uri="{BB962C8B-B14F-4D97-AF65-F5344CB8AC3E}">
        <p14:creationId xmlns:p14="http://schemas.microsoft.com/office/powerpoint/2010/main" val="751529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B1423-7580-0F03-CDD6-C72D23509C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3AB80C-3B84-3FD3-A31D-D9BCFDB5B21D}"/>
              </a:ext>
            </a:extLst>
          </p:cNvPr>
          <p:cNvSpPr>
            <a:spLocks noGrp="1"/>
          </p:cNvSpPr>
          <p:nvPr>
            <p:ph type="title"/>
          </p:nvPr>
        </p:nvSpPr>
        <p:spPr/>
        <p:txBody>
          <a:bodyPr/>
          <a:lstStyle/>
          <a:p>
            <a:r>
              <a:rPr lang="en-AU" dirty="0"/>
              <a:t>Glossary</a:t>
            </a:r>
          </a:p>
        </p:txBody>
      </p:sp>
      <p:sp>
        <p:nvSpPr>
          <p:cNvPr id="6" name="AutoShape 2" descr="A circular image of a city&#10;&#10;Description automatically generated">
            <a:extLst>
              <a:ext uri="{FF2B5EF4-FFF2-40B4-BE49-F238E27FC236}">
                <a16:creationId xmlns:a16="http://schemas.microsoft.com/office/drawing/2014/main" id="{4203A39D-94D2-8810-1EFC-CA9A59D704A2}"/>
              </a:ext>
            </a:extLst>
          </p:cNvPr>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aphicFrame>
        <p:nvGraphicFramePr>
          <p:cNvPr id="5" name="Content Placeholder 9">
            <a:extLst>
              <a:ext uri="{FF2B5EF4-FFF2-40B4-BE49-F238E27FC236}">
                <a16:creationId xmlns:a16="http://schemas.microsoft.com/office/drawing/2014/main" id="{25948CB4-A2FA-7F21-7E25-005F1BA00CCD}"/>
              </a:ext>
            </a:extLst>
          </p:cNvPr>
          <p:cNvGraphicFramePr>
            <a:graphicFrameLocks/>
          </p:cNvGraphicFramePr>
          <p:nvPr>
            <p:extLst>
              <p:ext uri="{D42A27DB-BD31-4B8C-83A1-F6EECF244321}">
                <p14:modId xmlns:p14="http://schemas.microsoft.com/office/powerpoint/2010/main" val="1419809911"/>
              </p:ext>
            </p:extLst>
          </p:nvPr>
        </p:nvGraphicFramePr>
        <p:xfrm>
          <a:off x="391099" y="1432193"/>
          <a:ext cx="11303305" cy="5259463"/>
        </p:xfrm>
        <a:graphic>
          <a:graphicData uri="http://schemas.openxmlformats.org/drawingml/2006/table">
            <a:tbl>
              <a:tblPr firstRow="1" bandRow="1">
                <a:tableStyleId>{0817EA92-75D0-4044-A80A-286907CE0DDB}</a:tableStyleId>
              </a:tblPr>
              <a:tblGrid>
                <a:gridCol w="2002403">
                  <a:extLst>
                    <a:ext uri="{9D8B030D-6E8A-4147-A177-3AD203B41FA5}">
                      <a16:colId xmlns:a16="http://schemas.microsoft.com/office/drawing/2014/main" val="4087198878"/>
                    </a:ext>
                  </a:extLst>
                </a:gridCol>
                <a:gridCol w="9300902">
                  <a:extLst>
                    <a:ext uri="{9D8B030D-6E8A-4147-A177-3AD203B41FA5}">
                      <a16:colId xmlns:a16="http://schemas.microsoft.com/office/drawing/2014/main" val="2845677565"/>
                    </a:ext>
                  </a:extLst>
                </a:gridCol>
              </a:tblGrid>
              <a:tr h="217738">
                <a:tc>
                  <a:txBody>
                    <a:bodyPr/>
                    <a:lstStyle/>
                    <a:p>
                      <a:pPr marL="90805">
                        <a:spcBef>
                          <a:spcPts val="280"/>
                        </a:spcBef>
                        <a:buNone/>
                      </a:pPr>
                      <a:r>
                        <a:rPr lang="en-US" sz="2800" b="1" spc="-2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Word</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1440">
                        <a:spcBef>
                          <a:spcPts val="280"/>
                        </a:spcBef>
                        <a:buNone/>
                      </a:pPr>
                      <a:r>
                        <a:rPr lang="en-US" sz="2800" b="1" spc="-1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Definition</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128251116"/>
                  </a:ext>
                </a:extLst>
              </a:tr>
              <a:tr h="388528">
                <a:tc>
                  <a:txBody>
                    <a:bodyPr/>
                    <a:lstStyle/>
                    <a:p>
                      <a:pPr marL="90805">
                        <a:lnSpc>
                          <a:spcPts val="1210"/>
                        </a:lnSpc>
                        <a:spcBef>
                          <a:spcPts val="295"/>
                        </a:spcBef>
                        <a:buNone/>
                      </a:pPr>
                      <a:r>
                        <a:rPr lang="en-US" sz="1100" b="1"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activated</a:t>
                      </a:r>
                      <a:r>
                        <a:rPr lang="en-US" sz="1100" b="1" spc="-5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spc="-1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sludge process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1440" marR="111760">
                        <a:lnSpc>
                          <a:spcPct val="97000"/>
                        </a:lnSpc>
                        <a:spcBef>
                          <a:spcPts val="315"/>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 sewage process in which solids are separated from wastewater using bacteria and aeration. Organisms</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such</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as</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bacteria</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degrade</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organic</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material</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and</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remove</a:t>
                      </a:r>
                      <a:r>
                        <a:rPr lang="en-US" sz="1100" spc="-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nutrients</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using</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oxygen</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before they are separated from the treated water</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698627523"/>
                  </a:ext>
                </a:extLst>
              </a:tr>
              <a:tr h="206510">
                <a:tc>
                  <a:txBody>
                    <a:bodyPr/>
                    <a:lstStyle/>
                    <a:p>
                      <a:pPr marL="90805">
                        <a:spcBef>
                          <a:spcPts val="295"/>
                        </a:spcBef>
                        <a:buNone/>
                      </a:pP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aerator</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1440">
                        <a:spcBef>
                          <a:spcPts val="295"/>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device</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for</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mixing</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air</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into</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sewage</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903870367"/>
                  </a:ext>
                </a:extLst>
              </a:tr>
              <a:tr h="284423">
                <a:tc>
                  <a:txBody>
                    <a:bodyPr/>
                    <a:lstStyle/>
                    <a:p>
                      <a:pPr marL="90805">
                        <a:spcBef>
                          <a:spcPts val="295"/>
                        </a:spcBef>
                        <a:buNone/>
                      </a:pP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aerobic</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1440" marR="111760">
                        <a:lnSpc>
                          <a:spcPct val="97000"/>
                        </a:lnSpc>
                        <a:spcBef>
                          <a:spcPts val="315"/>
                        </a:spcBef>
                        <a:buNone/>
                      </a:pP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3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process</a:t>
                      </a:r>
                      <a:r>
                        <a:rPr lang="en-US" sz="1100" spc="-1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which</a:t>
                      </a:r>
                      <a:r>
                        <a:rPr lang="en-US" sz="1100" spc="-2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requires</a:t>
                      </a:r>
                      <a:r>
                        <a:rPr lang="en-US" sz="1100" spc="-1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oxygen.</a:t>
                      </a:r>
                      <a:r>
                        <a:rPr lang="en-US" sz="1100" spc="-2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In</a:t>
                      </a:r>
                      <a:r>
                        <a:rPr lang="en-US" sz="1100" spc="-2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sewage</a:t>
                      </a:r>
                      <a:r>
                        <a:rPr lang="en-US" sz="1100" spc="-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air</a:t>
                      </a:r>
                      <a:r>
                        <a:rPr lang="en-US" sz="1100" spc="-3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is</a:t>
                      </a:r>
                      <a:r>
                        <a:rPr lang="en-US" sz="1100" spc="-3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mixed</a:t>
                      </a:r>
                      <a:r>
                        <a:rPr lang="en-US" sz="1100" spc="-1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into</a:t>
                      </a:r>
                      <a:r>
                        <a:rPr lang="en-US" sz="1100" spc="-3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2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sewage</a:t>
                      </a:r>
                      <a:r>
                        <a:rPr lang="en-US" sz="1100" spc="-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to</a:t>
                      </a:r>
                      <a:r>
                        <a:rPr lang="en-US" sz="1100" spc="-2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encourage</a:t>
                      </a:r>
                      <a:r>
                        <a:rPr lang="en-US" sz="1100" spc="-1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certain bacteria to help break down the waste</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830884650"/>
                  </a:ext>
                </a:extLst>
              </a:tr>
              <a:tr h="284423">
                <a:tc>
                  <a:txBody>
                    <a:bodyPr/>
                    <a:lstStyle/>
                    <a:p>
                      <a:pPr marL="90805">
                        <a:spcBef>
                          <a:spcPts val="300"/>
                        </a:spcBef>
                        <a:buNone/>
                      </a:pP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anaerobic</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1440">
                        <a:lnSpc>
                          <a:spcPct val="97000"/>
                        </a:lnSpc>
                        <a:spcBef>
                          <a:spcPts val="315"/>
                        </a:spcBef>
                        <a:buNone/>
                      </a:pP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This</a:t>
                      </a:r>
                      <a:r>
                        <a:rPr lang="en-US" sz="1100" spc="-2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is</a:t>
                      </a:r>
                      <a:r>
                        <a:rPr lang="en-US" sz="1100" spc="-2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2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process</a:t>
                      </a:r>
                      <a:r>
                        <a:rPr lang="en-US" sz="1100" spc="-1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which</a:t>
                      </a:r>
                      <a:r>
                        <a:rPr lang="en-US" sz="1100" spc="-2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does</a:t>
                      </a:r>
                      <a:r>
                        <a:rPr lang="en-US" sz="1100" spc="-2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not</a:t>
                      </a:r>
                      <a:r>
                        <a:rPr lang="en-US" sz="1100" spc="-2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require</a:t>
                      </a:r>
                      <a:r>
                        <a:rPr lang="en-US" sz="1100" spc="-2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oxygen.</a:t>
                      </a:r>
                      <a:r>
                        <a:rPr lang="en-US" sz="1100" spc="-1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In</a:t>
                      </a:r>
                      <a:r>
                        <a:rPr lang="en-US" sz="1100" spc="-2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this</a:t>
                      </a:r>
                      <a:r>
                        <a:rPr lang="en-US" sz="1100" spc="-2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case</a:t>
                      </a:r>
                      <a:r>
                        <a:rPr lang="en-US" sz="1100" spc="-2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some bacteria</a:t>
                      </a:r>
                      <a:r>
                        <a:rPr lang="en-US" sz="1100" spc="-2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work</a:t>
                      </a:r>
                      <a:r>
                        <a:rPr lang="en-US" sz="1100" spc="-2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without</a:t>
                      </a:r>
                      <a:r>
                        <a:rPr lang="en-US" sz="1100" spc="-2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oxygen</a:t>
                      </a:r>
                      <a:r>
                        <a:rPr lang="en-US" sz="1100" spc="-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to help clean the waste</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220782179"/>
                  </a:ext>
                </a:extLst>
              </a:tr>
              <a:tr h="208910">
                <a:tc>
                  <a:txBody>
                    <a:bodyPr/>
                    <a:lstStyle/>
                    <a:p>
                      <a:pPr marL="90805">
                        <a:spcBef>
                          <a:spcPts val="300"/>
                        </a:spcBef>
                        <a:buNone/>
                      </a:pP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aquifers</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1440">
                        <a:spcBef>
                          <a:spcPts val="300"/>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layers</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of</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rock</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that</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can</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store</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large</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quantities</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of</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072217513"/>
                  </a:ext>
                </a:extLst>
              </a:tr>
              <a:tr h="218760">
                <a:tc>
                  <a:txBody>
                    <a:bodyPr/>
                    <a:lstStyle/>
                    <a:p>
                      <a:pPr marL="90805">
                        <a:spcBef>
                          <a:spcPts val="300"/>
                        </a:spcBef>
                        <a:buNone/>
                      </a:pPr>
                      <a:r>
                        <a:rPr lang="en-US" sz="1100" b="1" spc="-1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Biogas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1440">
                        <a:spcBef>
                          <a:spcPts val="300"/>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5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renewable</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energy</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resource</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produced</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by</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micro-organisms</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such</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as</a:t>
                      </a:r>
                      <a:r>
                        <a:rPr lang="en-US" sz="1100" spc="-5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methanogens</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784281358"/>
                  </a:ext>
                </a:extLst>
              </a:tr>
              <a:tr h="388528">
                <a:tc>
                  <a:txBody>
                    <a:bodyPr/>
                    <a:lstStyle/>
                    <a:p>
                      <a:pPr marL="90805">
                        <a:spcBef>
                          <a:spcPts val="295"/>
                        </a:spcBef>
                        <a:buNone/>
                      </a:pP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biosolids</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1440">
                        <a:lnSpc>
                          <a:spcPts val="1210"/>
                        </a:lnSpc>
                        <a:spcBef>
                          <a:spcPts val="295"/>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sludge</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by-product</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of</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sewage</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treatment</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process.</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Some</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of</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this</a:t>
                      </a:r>
                      <a:r>
                        <a:rPr lang="en-US" sz="1100" spc="-5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is</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nutrient-</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rich</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and</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can</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be</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p>
                      <a:pPr marL="91440">
                        <a:lnSpc>
                          <a:spcPts val="1210"/>
                        </a:lnSpc>
                        <a:spcBef>
                          <a:spcPts val="300"/>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reused</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for</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many</a:t>
                      </a:r>
                      <a:r>
                        <a:rPr lang="en-US" sz="1100" spc="-5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purposes</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including</a:t>
                      </a:r>
                      <a:r>
                        <a:rPr lang="en-US" sz="1100" spc="-5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agricultural</a:t>
                      </a:r>
                      <a:r>
                        <a:rPr lang="en-US" sz="1100" spc="-5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use</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or</a:t>
                      </a:r>
                      <a:r>
                        <a:rPr lang="en-US" sz="1100" spc="-5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energy</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production</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247408507"/>
                  </a:ext>
                </a:extLst>
              </a:tr>
              <a:tr h="284423">
                <a:tc>
                  <a:txBody>
                    <a:bodyPr/>
                    <a:lstStyle/>
                    <a:p>
                      <a:pPr marL="90805">
                        <a:spcBef>
                          <a:spcPts val="300"/>
                        </a:spcBef>
                        <a:buNone/>
                      </a:pPr>
                      <a:r>
                        <a:rPr lang="en-US" sz="1100" b="1">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blue</a:t>
                      </a:r>
                      <a:r>
                        <a:rPr lang="en-US" sz="1100" b="1"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1440">
                        <a:spcBef>
                          <a:spcPts val="300"/>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fresh</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surface</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and</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groundwater,</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such</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as</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lakes,</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rivers</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and</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aquifers</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032297509"/>
                  </a:ext>
                </a:extLst>
              </a:tr>
              <a:tr h="284423">
                <a:tc>
                  <a:txBody>
                    <a:bodyPr/>
                    <a:lstStyle/>
                    <a:p>
                      <a:pPr marL="90805">
                        <a:spcBef>
                          <a:spcPts val="300"/>
                        </a:spcBef>
                        <a:buNone/>
                      </a:pP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brine</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1440">
                        <a:spcBef>
                          <a:spcPts val="300"/>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very</a:t>
                      </a:r>
                      <a:r>
                        <a:rPr lang="en-US" sz="1100" spc="-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salty</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solution</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741473701"/>
                  </a:ext>
                </a:extLst>
              </a:tr>
              <a:tr h="226758">
                <a:tc>
                  <a:txBody>
                    <a:bodyPr/>
                    <a:lstStyle/>
                    <a:p>
                      <a:pPr marL="90805">
                        <a:spcBef>
                          <a:spcPts val="300"/>
                        </a:spcBef>
                        <a:buNone/>
                      </a:pP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catchment</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1440" marR="111760">
                        <a:lnSpc>
                          <a:spcPct val="97000"/>
                        </a:lnSpc>
                        <a:spcBef>
                          <a:spcPts val="320"/>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area</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of</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land</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where</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(from</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precipitation)</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is</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collected</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by</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natural</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landscape.</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 then flows or drains into rivers, creeks, dams, lakes or into a groundwater system</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613941289"/>
                  </a:ext>
                </a:extLst>
              </a:tr>
              <a:tr h="284423">
                <a:tc>
                  <a:txBody>
                    <a:bodyPr/>
                    <a:lstStyle/>
                    <a:p>
                      <a:pPr marL="90805">
                        <a:spcBef>
                          <a:spcPts val="300"/>
                        </a:spcBef>
                        <a:buNone/>
                      </a:pPr>
                      <a:r>
                        <a:rPr lang="en-US" sz="1100" b="1"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dam</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1440">
                        <a:spcBef>
                          <a:spcPts val="300"/>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structure</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built</a:t>
                      </a:r>
                      <a:r>
                        <a:rPr lang="en-US" sz="1100" spc="-5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across</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river</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to</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control</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river’s</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flow</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and</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create</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reservoir</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(lake)</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98257771"/>
                  </a:ext>
                </a:extLst>
              </a:tr>
              <a:tr h="205590">
                <a:tc>
                  <a:txBody>
                    <a:bodyPr/>
                    <a:lstStyle/>
                    <a:p>
                      <a:pPr marL="90805">
                        <a:spcBef>
                          <a:spcPts val="300"/>
                        </a:spcBef>
                        <a:buNone/>
                      </a:pP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desalination</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1440">
                        <a:spcBef>
                          <a:spcPts val="300"/>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removal</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of</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salts</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from</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seawater</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or</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other</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saline</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(salty)</a:t>
                      </a:r>
                      <a:r>
                        <a:rPr lang="en-US" sz="1100" spc="-5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solutions</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644287536"/>
                  </a:ext>
                </a:extLst>
              </a:tr>
              <a:tr h="226758">
                <a:tc>
                  <a:txBody>
                    <a:bodyPr/>
                    <a:lstStyle/>
                    <a:p>
                      <a:pPr marL="90805">
                        <a:spcBef>
                          <a:spcPts val="300"/>
                        </a:spcBef>
                        <a:buNone/>
                      </a:pPr>
                      <a:r>
                        <a:rPr lang="en-US" sz="1100" b="1">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drainage</a:t>
                      </a:r>
                      <a:r>
                        <a:rPr lang="en-US" sz="1100" b="1" spc="-6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basin</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1440">
                        <a:lnSpc>
                          <a:spcPct val="97000"/>
                        </a:lnSpc>
                        <a:spcBef>
                          <a:spcPts val="320"/>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area</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where</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collects</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and</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moves</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towards</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river</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and</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its</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tributaries</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(branches</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of</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from the main river; also known as a catchment or river basin</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116508440"/>
                  </a:ext>
                </a:extLst>
              </a:tr>
              <a:tr h="284423">
                <a:tc>
                  <a:txBody>
                    <a:bodyPr/>
                    <a:lstStyle/>
                    <a:p>
                      <a:pPr marL="90805">
                        <a:spcBef>
                          <a:spcPts val="300"/>
                        </a:spcBef>
                        <a:buNone/>
                      </a:pP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drought</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1440">
                        <a:spcBef>
                          <a:spcPts val="300"/>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5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prolonged</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(lengthy)</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period</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of</a:t>
                      </a:r>
                      <a:r>
                        <a:rPr lang="en-US" sz="1100" spc="-5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below-average</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rainfall</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34892067"/>
                  </a:ext>
                </a:extLst>
              </a:tr>
              <a:tr h="388528">
                <a:tc>
                  <a:txBody>
                    <a:bodyPr/>
                    <a:lstStyle/>
                    <a:p>
                      <a:pPr marL="90805">
                        <a:spcBef>
                          <a:spcPts val="300"/>
                        </a:spcBef>
                        <a:buNone/>
                      </a:pP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groundwater</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1440">
                        <a:lnSpc>
                          <a:spcPts val="1210"/>
                        </a:lnSpc>
                        <a:spcBef>
                          <a:spcPts val="300"/>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beneath</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Earth’s</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surface</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that</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fills</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pores</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or</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tiny</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spaces</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in</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materials</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such</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as</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sand,</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soil</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or</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p>
                      <a:pPr marL="91440">
                        <a:lnSpc>
                          <a:spcPts val="1210"/>
                        </a:lnSpc>
                        <a:spcBef>
                          <a:spcPts val="300"/>
                        </a:spcBef>
                        <a:buNone/>
                      </a:pP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gravel</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713756872"/>
                  </a:ext>
                </a:extLst>
              </a:tr>
              <a:tr h="284423">
                <a:tc>
                  <a:txBody>
                    <a:bodyPr/>
                    <a:lstStyle/>
                    <a:p>
                      <a:pPr marL="90805">
                        <a:spcBef>
                          <a:spcPts val="300"/>
                        </a:spcBef>
                        <a:buNone/>
                      </a:pPr>
                      <a:r>
                        <a:rPr lang="en-US" sz="1100" b="1">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green</a:t>
                      </a:r>
                      <a:r>
                        <a:rPr lang="en-US" sz="1100" b="1"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energy</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1440">
                        <a:lnSpc>
                          <a:spcPct val="97000"/>
                        </a:lnSpc>
                        <a:spcBef>
                          <a:spcPts val="320"/>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energy</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(electricity)</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produced</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using</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renewable</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resources,</a:t>
                      </a:r>
                      <a:r>
                        <a:rPr lang="en-US" sz="1100" spc="-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such</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as</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wind</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or</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sunlight,</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without</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creating greenhouse gases</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086371104"/>
                  </a:ext>
                </a:extLst>
              </a:tr>
              <a:tr h="284423">
                <a:tc>
                  <a:txBody>
                    <a:bodyPr/>
                    <a:lstStyle/>
                    <a:p>
                      <a:pPr marL="90805">
                        <a:spcBef>
                          <a:spcPts val="305"/>
                        </a:spcBef>
                        <a:buNone/>
                      </a:pPr>
                      <a:r>
                        <a:rPr lang="en-US" sz="1100" b="1">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green</a:t>
                      </a:r>
                      <a:r>
                        <a:rPr lang="en-US" sz="1100" b="1"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1440">
                        <a:lnSpc>
                          <a:spcPct val="97000"/>
                        </a:lnSpc>
                        <a:spcBef>
                          <a:spcPts val="320"/>
                        </a:spcBef>
                        <a:buNone/>
                      </a:pP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2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precipitation</a:t>
                      </a:r>
                      <a:r>
                        <a:rPr lang="en-US" sz="1100" spc="-2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(rainfall)</a:t>
                      </a:r>
                      <a:r>
                        <a:rPr lang="en-US" sz="1100" spc="-4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on</a:t>
                      </a:r>
                      <a:r>
                        <a:rPr lang="en-US" sz="1100" spc="-1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land</a:t>
                      </a:r>
                      <a:r>
                        <a:rPr lang="en-US" sz="1100" spc="-3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that</a:t>
                      </a:r>
                      <a:r>
                        <a:rPr lang="en-US" sz="1100" spc="-1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does</a:t>
                      </a:r>
                      <a:r>
                        <a:rPr lang="en-US" sz="1100" spc="-2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not</a:t>
                      </a:r>
                      <a:r>
                        <a:rPr lang="en-US" sz="1100" spc="-2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run</a:t>
                      </a:r>
                      <a:r>
                        <a:rPr lang="en-US" sz="1100" spc="-1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off</a:t>
                      </a:r>
                      <a:r>
                        <a:rPr lang="en-US" sz="1100" spc="-3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or</a:t>
                      </a:r>
                      <a:r>
                        <a:rPr lang="en-US" sz="1100" spc="-1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become</a:t>
                      </a:r>
                      <a:r>
                        <a:rPr lang="en-US" sz="1100" spc="-1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groundwater, but</a:t>
                      </a:r>
                      <a:r>
                        <a:rPr lang="en-US" sz="1100" spc="-2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is</a:t>
                      </a:r>
                      <a:r>
                        <a:rPr lang="en-US" sz="1100" spc="-2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stored</a:t>
                      </a:r>
                      <a:r>
                        <a:rPr lang="en-US" sz="1100" spc="-1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in</a:t>
                      </a:r>
                      <a:r>
                        <a:rPr lang="en-US" sz="1100" spc="-1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 soil or temporarily stays on top of the soil or in vegetation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706790092"/>
                  </a:ext>
                </a:extLst>
              </a:tr>
            </a:tbl>
          </a:graphicData>
        </a:graphic>
      </p:graphicFrame>
    </p:spTree>
    <p:extLst>
      <p:ext uri="{BB962C8B-B14F-4D97-AF65-F5344CB8AC3E}">
        <p14:creationId xmlns:p14="http://schemas.microsoft.com/office/powerpoint/2010/main" val="1162464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87165-405D-4FF2-726A-9602765A71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F52539-3866-CE36-6A06-056EB0AACA96}"/>
              </a:ext>
            </a:extLst>
          </p:cNvPr>
          <p:cNvSpPr>
            <a:spLocks noGrp="1"/>
          </p:cNvSpPr>
          <p:nvPr>
            <p:ph type="title"/>
          </p:nvPr>
        </p:nvSpPr>
        <p:spPr/>
        <p:txBody>
          <a:bodyPr/>
          <a:lstStyle/>
          <a:p>
            <a:r>
              <a:rPr lang="en-AU" dirty="0"/>
              <a:t>Glossary of terms that might be used on your excursion</a:t>
            </a:r>
          </a:p>
        </p:txBody>
      </p:sp>
      <p:sp>
        <p:nvSpPr>
          <p:cNvPr id="6" name="AutoShape 2" descr="A circular image of a city&#10;&#10;Description automatically generated">
            <a:extLst>
              <a:ext uri="{FF2B5EF4-FFF2-40B4-BE49-F238E27FC236}">
                <a16:creationId xmlns:a16="http://schemas.microsoft.com/office/drawing/2014/main" id="{060D55F6-2EE1-E3CA-1BA5-F44F3A4CA88E}"/>
              </a:ext>
            </a:extLst>
          </p:cNvPr>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aphicFrame>
        <p:nvGraphicFramePr>
          <p:cNvPr id="13" name="Content Placeholder 9"/>
          <p:cNvGraphicFramePr>
            <a:graphicFrameLocks/>
          </p:cNvGraphicFramePr>
          <p:nvPr>
            <p:extLst>
              <p:ext uri="{D42A27DB-BD31-4B8C-83A1-F6EECF244321}">
                <p14:modId xmlns:p14="http://schemas.microsoft.com/office/powerpoint/2010/main" val="391046499"/>
              </p:ext>
            </p:extLst>
          </p:nvPr>
        </p:nvGraphicFramePr>
        <p:xfrm>
          <a:off x="212725" y="1427822"/>
          <a:ext cx="11639319" cy="5313277"/>
        </p:xfrm>
        <a:graphic>
          <a:graphicData uri="http://schemas.openxmlformats.org/drawingml/2006/table">
            <a:tbl>
              <a:tblPr firstRow="1" bandRow="1">
                <a:tableStyleId>{0817EA92-75D0-4044-A80A-286907CE0DDB}</a:tableStyleId>
              </a:tblPr>
              <a:tblGrid>
                <a:gridCol w="1839998">
                  <a:extLst>
                    <a:ext uri="{9D8B030D-6E8A-4147-A177-3AD203B41FA5}">
                      <a16:colId xmlns:a16="http://schemas.microsoft.com/office/drawing/2014/main" val="4087198878"/>
                    </a:ext>
                  </a:extLst>
                </a:gridCol>
                <a:gridCol w="9799321">
                  <a:extLst>
                    <a:ext uri="{9D8B030D-6E8A-4147-A177-3AD203B41FA5}">
                      <a16:colId xmlns:a16="http://schemas.microsoft.com/office/drawing/2014/main" val="2845677565"/>
                    </a:ext>
                  </a:extLst>
                </a:gridCol>
              </a:tblGrid>
              <a:tr h="280213">
                <a:tc>
                  <a:txBody>
                    <a:bodyPr/>
                    <a:lstStyle/>
                    <a:p>
                      <a:r>
                        <a:rPr lang="en-AU" sz="2800" dirty="0"/>
                        <a:t>Word</a:t>
                      </a:r>
                    </a:p>
                  </a:txBody>
                  <a:tcPr marL="58652" marR="58652" marT="29326" marB="29326">
                    <a:lnL w="6350">
                      <a:solidFill>
                        <a:schemeClr val="tx1"/>
                      </a:solidFill>
                    </a:lnL>
                    <a:lnR w="6350">
                      <a:solidFill>
                        <a:schemeClr val="tx1"/>
                      </a:solidFill>
                    </a:lnR>
                    <a:lnT w="6350">
                      <a:solidFill>
                        <a:schemeClr val="tx1"/>
                      </a:solidFill>
                    </a:lnT>
                    <a:lnB w="6350" cap="flat" cmpd="sng" algn="ctr">
                      <a:solidFill>
                        <a:schemeClr val="tx1"/>
                      </a:solidFill>
                      <a:prstDash val="solid"/>
                      <a:round/>
                      <a:headEnd type="none" w="med" len="med"/>
                      <a:tailEnd type="none" w="med" len="med"/>
                    </a:lnB>
                  </a:tcPr>
                </a:tc>
                <a:tc>
                  <a:txBody>
                    <a:bodyPr/>
                    <a:lstStyle/>
                    <a:p>
                      <a:r>
                        <a:rPr lang="en-AU" sz="2800" dirty="0"/>
                        <a:t>Definition</a:t>
                      </a:r>
                    </a:p>
                  </a:txBody>
                  <a:tcPr marL="58652" marR="58652" marT="29326" marB="29326">
                    <a:lnL w="6350">
                      <a:solidFill>
                        <a:schemeClr val="tx1"/>
                      </a:solidFill>
                    </a:lnL>
                    <a:lnR w="6350">
                      <a:solidFill>
                        <a:schemeClr val="tx1"/>
                      </a:solidFill>
                    </a:lnR>
                    <a:lnT w="6350">
                      <a:solidFill>
                        <a:schemeClr val="tx1"/>
                      </a:solidFill>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8251116"/>
                  </a:ext>
                </a:extLst>
              </a:tr>
              <a:tr h="164725">
                <a:tc>
                  <a:txBody>
                    <a:bodyPr/>
                    <a:lstStyle/>
                    <a:p>
                      <a:pPr marL="90805">
                        <a:spcBef>
                          <a:spcPts val="295"/>
                        </a:spcBef>
                        <a:buNone/>
                      </a:pPr>
                      <a:r>
                        <a:rPr lang="en-US" sz="1100" b="1">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grey</a:t>
                      </a:r>
                      <a:r>
                        <a:rPr lang="en-US" sz="1100" b="1"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tc>
                  <a:txBody>
                    <a:bodyPr/>
                    <a:lstStyle/>
                    <a:p>
                      <a:pPr marL="92075">
                        <a:spcBef>
                          <a:spcPts val="295"/>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generated</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from</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domestic</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activities</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such</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as</a:t>
                      </a:r>
                      <a:r>
                        <a:rPr lang="en-US" sz="1100" spc="-5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washing</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clothes,</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dishwashing</a:t>
                      </a:r>
                      <a:r>
                        <a:rPr lang="en-US" sz="1100" spc="-5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and</a:t>
                      </a:r>
                      <a:r>
                        <a:rPr lang="en-US" sz="1100" spc="-5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bathing</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4220782179"/>
                  </a:ext>
                </a:extLst>
              </a:tr>
              <a:tr h="202141">
                <a:tc>
                  <a:txBody>
                    <a:bodyPr/>
                    <a:lstStyle/>
                    <a:p>
                      <a:pPr marL="90805">
                        <a:spcBef>
                          <a:spcPts val="295"/>
                        </a:spcBef>
                        <a:buNone/>
                      </a:pP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heatwaves</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tc>
                  <a:txBody>
                    <a:bodyPr/>
                    <a:lstStyle/>
                    <a:p>
                      <a:pPr marL="92075">
                        <a:spcBef>
                          <a:spcPts val="295"/>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short</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periods</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(usually</a:t>
                      </a:r>
                      <a:r>
                        <a:rPr lang="en-US" sz="1100" spc="-5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no</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longer</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than</a:t>
                      </a:r>
                      <a:r>
                        <a:rPr lang="en-US" sz="1100" spc="-5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few</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days)</a:t>
                      </a:r>
                      <a:r>
                        <a:rPr lang="en-US" sz="1100" spc="-5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of</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well-above-average</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temperatures</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4072217513"/>
                  </a:ext>
                </a:extLst>
              </a:tr>
              <a:tr h="199653">
                <a:tc>
                  <a:txBody>
                    <a:bodyPr/>
                    <a:lstStyle/>
                    <a:p>
                      <a:pPr marL="90805">
                        <a:spcBef>
                          <a:spcPts val="295"/>
                        </a:spcBef>
                        <a:buNone/>
                      </a:pP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non-potable</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tc>
                  <a:txBody>
                    <a:bodyPr/>
                    <a:lstStyle/>
                    <a:p>
                      <a:pPr marL="92075">
                        <a:spcBef>
                          <a:spcPts val="295"/>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that</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is</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not</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safe</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to</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drink</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but</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can</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be</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used</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for</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other</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purposes</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1784281358"/>
                  </a:ext>
                </a:extLst>
              </a:tr>
              <a:tr h="259581">
                <a:tc>
                  <a:txBody>
                    <a:bodyPr/>
                    <a:lstStyle/>
                    <a:p>
                      <a:pPr marL="90805">
                        <a:spcBef>
                          <a:spcPts val="295"/>
                        </a:spcBef>
                        <a:buNone/>
                      </a:pPr>
                      <a:r>
                        <a:rPr lang="en-US" sz="1100" b="1">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ponds/</a:t>
                      </a:r>
                      <a:r>
                        <a:rPr lang="en-US" sz="1100" b="1"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lagoons</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tc>
                  <a:txBody>
                    <a:bodyPr/>
                    <a:lstStyle/>
                    <a:p>
                      <a:pPr marL="92075" marR="88900">
                        <a:lnSpc>
                          <a:spcPct val="97000"/>
                        </a:lnSpc>
                        <a:spcBef>
                          <a:spcPts val="315"/>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large</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ponds</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for</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treating</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sewage.</a:t>
                      </a:r>
                      <a:r>
                        <a:rPr lang="en-US" sz="1100" spc="-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sewage</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flows</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through</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ponds,</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gradually</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becoming</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cleaner as bacteria break down the organic matter in the water</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3247408507"/>
                  </a:ext>
                </a:extLst>
              </a:tr>
              <a:tr h="171404">
                <a:tc>
                  <a:txBody>
                    <a:bodyPr/>
                    <a:lstStyle/>
                    <a:p>
                      <a:pPr marL="90805">
                        <a:spcBef>
                          <a:spcPts val="295"/>
                        </a:spcBef>
                        <a:buNone/>
                      </a:pP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potable</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tc>
                  <a:txBody>
                    <a:bodyPr/>
                    <a:lstStyle/>
                    <a:p>
                      <a:pPr marL="92075">
                        <a:spcBef>
                          <a:spcPts val="295"/>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that</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is</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safe</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to</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drink</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2032297509"/>
                  </a:ext>
                </a:extLst>
              </a:tr>
              <a:tr h="354593">
                <a:tc>
                  <a:txBody>
                    <a:bodyPr/>
                    <a:lstStyle/>
                    <a:p>
                      <a:pPr marL="90805">
                        <a:spcBef>
                          <a:spcPts val="295"/>
                        </a:spcBef>
                        <a:buNone/>
                      </a:pPr>
                      <a:r>
                        <a:rPr lang="en-US" sz="1100" b="1">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river</a:t>
                      </a:r>
                      <a:r>
                        <a:rPr lang="en-US" sz="1100" b="1"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basin</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tc>
                  <a:txBody>
                    <a:bodyPr/>
                    <a:lstStyle/>
                    <a:p>
                      <a:pPr marL="92075">
                        <a:lnSpc>
                          <a:spcPts val="1210"/>
                        </a:lnSpc>
                        <a:spcBef>
                          <a:spcPts val="295"/>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land</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that</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acts</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as</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container</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for</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to</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flow</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towards</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main</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river</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or</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ocean;</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also</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known</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as</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5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p>
                      <a:pPr marL="92075">
                        <a:lnSpc>
                          <a:spcPts val="1210"/>
                        </a:lnSpc>
                        <a:spcBef>
                          <a:spcPts val="300"/>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catchment</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or</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drainage</a:t>
                      </a:r>
                      <a:r>
                        <a:rPr lang="en-US" sz="1100" spc="-5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basin</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3741473701"/>
                  </a:ext>
                </a:extLst>
              </a:tr>
              <a:tr h="160636">
                <a:tc>
                  <a:txBody>
                    <a:bodyPr/>
                    <a:lstStyle/>
                    <a:p>
                      <a:pPr marL="90805">
                        <a:spcBef>
                          <a:spcPts val="295"/>
                        </a:spcBef>
                        <a:buNone/>
                      </a:pP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run-</a:t>
                      </a:r>
                      <a:r>
                        <a:rPr lang="en-US" sz="1100" b="1"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off</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tc>
                  <a:txBody>
                    <a:bodyPr/>
                    <a:lstStyle/>
                    <a:p>
                      <a:pPr marL="92075">
                        <a:spcBef>
                          <a:spcPts val="295"/>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movement of</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surface</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across</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land</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and</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down</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slopes</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613941289"/>
                  </a:ext>
                </a:extLst>
              </a:tr>
              <a:tr h="106677">
                <a:tc>
                  <a:txBody>
                    <a:bodyPr/>
                    <a:lstStyle/>
                    <a:p>
                      <a:pPr marL="90805">
                        <a:spcBef>
                          <a:spcPts val="295"/>
                        </a:spcBef>
                        <a:buNone/>
                      </a:pP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reservoir</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tc>
                  <a:txBody>
                    <a:bodyPr/>
                    <a:lstStyle/>
                    <a:p>
                      <a:pPr marL="92075">
                        <a:spcBef>
                          <a:spcPts val="295"/>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large</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natural</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or</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artificial</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lake</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used</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as</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source</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of</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supply</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98257771"/>
                  </a:ext>
                </a:extLst>
              </a:tr>
              <a:tr h="162267">
                <a:tc>
                  <a:txBody>
                    <a:bodyPr/>
                    <a:lstStyle/>
                    <a:p>
                      <a:pPr marL="90805">
                        <a:spcBef>
                          <a:spcPts val="295"/>
                        </a:spcBef>
                        <a:buNone/>
                      </a:pP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sanitation</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tc>
                  <a:txBody>
                    <a:bodyPr/>
                    <a:lstStyle/>
                    <a:p>
                      <a:pPr marL="92075">
                        <a:spcBef>
                          <a:spcPts val="295"/>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infrastructure</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related</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to</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collection</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and</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disposal</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of</a:t>
                      </a:r>
                      <a:r>
                        <a:rPr lang="en-US" sz="1100" spc="-5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sewage</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(human</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waste)</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3644287536"/>
                  </a:ext>
                </a:extLst>
              </a:tr>
              <a:tr h="259581">
                <a:tc>
                  <a:txBody>
                    <a:bodyPr/>
                    <a:lstStyle/>
                    <a:p>
                      <a:pPr marL="90805">
                        <a:spcBef>
                          <a:spcPts val="295"/>
                        </a:spcBef>
                        <a:buNone/>
                      </a:pP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sewage</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tc>
                  <a:txBody>
                    <a:bodyPr/>
                    <a:lstStyle/>
                    <a:p>
                      <a:pPr marL="92075" marR="143510">
                        <a:lnSpc>
                          <a:spcPct val="97000"/>
                        </a:lnSpc>
                        <a:spcBef>
                          <a:spcPts val="315"/>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wastewater that</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leaves</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our</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kitchens,</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bathrooms,</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laundries</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and</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toilets,</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as</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well</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as</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from</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industry and businesses</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1116508440"/>
                  </a:ext>
                </a:extLst>
              </a:tr>
              <a:tr h="206953">
                <a:tc>
                  <a:txBody>
                    <a:bodyPr/>
                    <a:lstStyle/>
                    <a:p>
                      <a:pPr marL="90805">
                        <a:spcBef>
                          <a:spcPts val="295"/>
                        </a:spcBef>
                        <a:buNone/>
                      </a:pP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sewerage</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tc>
                  <a:txBody>
                    <a:bodyPr/>
                    <a:lstStyle/>
                    <a:p>
                      <a:pPr marL="92075" marR="143510">
                        <a:lnSpc>
                          <a:spcPct val="97000"/>
                        </a:lnSpc>
                        <a:spcBef>
                          <a:spcPts val="315"/>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network</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of</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pipes</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and</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pumps</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that</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carry</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away</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wastewater and</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human</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waste</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from</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houses</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and other buildings</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3534892067"/>
                  </a:ext>
                </a:extLst>
              </a:tr>
              <a:tr h="259581">
                <a:tc>
                  <a:txBody>
                    <a:bodyPr/>
                    <a:lstStyle/>
                    <a:p>
                      <a:pPr marL="90805">
                        <a:spcBef>
                          <a:spcPts val="295"/>
                        </a:spcBef>
                        <a:buNone/>
                      </a:pP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stormwater</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tc>
                  <a:txBody>
                    <a:bodyPr/>
                    <a:lstStyle/>
                    <a:p>
                      <a:pPr marL="92075">
                        <a:spcBef>
                          <a:spcPts val="295"/>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from</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rain</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or</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storm</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events</a:t>
                      </a:r>
                      <a:r>
                        <a:rPr lang="en-US" sz="1100" spc="-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that</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flows</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off</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house</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or</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building</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1713756872"/>
                  </a:ext>
                </a:extLst>
              </a:tr>
              <a:tr h="188105">
                <a:tc>
                  <a:txBody>
                    <a:bodyPr/>
                    <a:lstStyle/>
                    <a:p>
                      <a:pPr marL="90805">
                        <a:spcBef>
                          <a:spcPts val="295"/>
                        </a:spcBef>
                        <a:buNone/>
                      </a:pPr>
                      <a:r>
                        <a:rPr lang="en-US" sz="1100" b="1">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virtual</a:t>
                      </a:r>
                      <a:r>
                        <a:rPr lang="en-US" sz="1100" b="1"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tc>
                  <a:txBody>
                    <a:bodyPr/>
                    <a:lstStyle/>
                    <a:p>
                      <a:pPr marL="92075">
                        <a:spcBef>
                          <a:spcPts val="295"/>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volume</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of</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fresh</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that</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is</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consumed</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(or</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polluted)</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when</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product</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is</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created</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1970850622"/>
                  </a:ext>
                </a:extLst>
              </a:tr>
              <a:tr h="193780">
                <a:tc>
                  <a:txBody>
                    <a:bodyPr/>
                    <a:lstStyle/>
                    <a:p>
                      <a:pPr marL="90805">
                        <a:spcBef>
                          <a:spcPts val="300"/>
                        </a:spcBef>
                        <a:buNone/>
                      </a:pP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wastewater</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tc>
                  <a:txBody>
                    <a:bodyPr/>
                    <a:lstStyle/>
                    <a:p>
                      <a:pPr marL="92075">
                        <a:spcBef>
                          <a:spcPts val="300"/>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that</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is</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discharged</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from</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homes</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and</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businesses</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and</a:t>
                      </a:r>
                      <a:r>
                        <a:rPr lang="en-US" sz="1100" spc="-5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sent</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to</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treatment</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plant</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1374085671"/>
                  </a:ext>
                </a:extLst>
              </a:tr>
              <a:tr h="310431">
                <a:tc>
                  <a:txBody>
                    <a:bodyPr/>
                    <a:lstStyle/>
                    <a:p>
                      <a:pPr marL="90805">
                        <a:spcBef>
                          <a:spcPts val="300"/>
                        </a:spcBef>
                        <a:buNone/>
                      </a:pPr>
                      <a:r>
                        <a:rPr lang="en-US" sz="1100" b="1">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b="1"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allocation</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tc>
                  <a:txBody>
                    <a:bodyPr/>
                    <a:lstStyle/>
                    <a:p>
                      <a:pPr marL="92075" marR="88900">
                        <a:lnSpc>
                          <a:spcPct val="97000"/>
                        </a:lnSpc>
                        <a:spcBef>
                          <a:spcPts val="315"/>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amount</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of</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user</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with</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access</a:t>
                      </a:r>
                      <a:r>
                        <a:rPr lang="en-US" sz="1100" spc="-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licence</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is</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allocated</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against</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their</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licence in</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 water year/ A water allocation</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is an authority</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to take</a:t>
                      </a:r>
                      <a:r>
                        <a:rPr lang="en-US" sz="1100" spc="-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 and an entitlement to a share of</a:t>
                      </a:r>
                      <a:r>
                        <a:rPr lang="en-US" sz="1100" spc="-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 available water resource in a catchment</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3208451280"/>
                  </a:ext>
                </a:extLst>
              </a:tr>
              <a:tr h="413908">
                <a:tc>
                  <a:txBody>
                    <a:bodyPr/>
                    <a:lstStyle/>
                    <a:p>
                      <a:pPr marL="90805">
                        <a:spcBef>
                          <a:spcPts val="300"/>
                        </a:spcBef>
                        <a:buNone/>
                      </a:pPr>
                      <a:r>
                        <a:rPr lang="en-US" sz="1100" b="1">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b="1"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budget</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tc>
                  <a:txBody>
                    <a:bodyPr/>
                    <a:lstStyle/>
                    <a:p>
                      <a:pPr marL="92075" marR="88900">
                        <a:lnSpc>
                          <a:spcPct val="97000"/>
                        </a:lnSpc>
                        <a:spcBef>
                          <a:spcPts val="320"/>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account</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of</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stored</a:t>
                      </a:r>
                      <a:r>
                        <a:rPr lang="en-US" sz="1100" spc="-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in</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system,</a:t>
                      </a:r>
                      <a:r>
                        <a:rPr lang="en-US" sz="1100" spc="-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such</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as</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watershed,</a:t>
                      </a:r>
                      <a:r>
                        <a:rPr lang="en-US" sz="1100" spc="-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and</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movement of</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in</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and out of that system. The equation used to calculate a water budget broadly includes precipitation, water flow into a system, water flow out of a system, changes in water storage, and </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evapotranspiration</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404720847"/>
                  </a:ext>
                </a:extLst>
              </a:tr>
              <a:tr h="188105">
                <a:tc>
                  <a:txBody>
                    <a:bodyPr/>
                    <a:lstStyle/>
                    <a:p>
                      <a:pPr marL="90805">
                        <a:spcBef>
                          <a:spcPts val="300"/>
                        </a:spcBef>
                        <a:buNone/>
                      </a:pPr>
                      <a:r>
                        <a:rPr lang="en-US" sz="1100" b="1">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b="1"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cycle</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tc>
                  <a:txBody>
                    <a:bodyPr/>
                    <a:lstStyle/>
                    <a:p>
                      <a:pPr marL="92075">
                        <a:spcBef>
                          <a:spcPts val="300"/>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processes</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of</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passing</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from</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and</a:t>
                      </a:r>
                      <a:r>
                        <a:rPr lang="en-US" sz="1100" spc="-5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to</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Earth’s</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oceans,</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atmosphere</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and</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land</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2765493750"/>
                  </a:ext>
                </a:extLst>
              </a:tr>
              <a:tr h="259581">
                <a:tc>
                  <a:txBody>
                    <a:bodyPr/>
                    <a:lstStyle/>
                    <a:p>
                      <a:pPr marL="90805">
                        <a:spcBef>
                          <a:spcPts val="300"/>
                        </a:spcBef>
                        <a:buNone/>
                      </a:pPr>
                      <a:r>
                        <a:rPr lang="en-US" sz="1100" b="1">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b="1"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footprint</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tc>
                  <a:txBody>
                    <a:bodyPr/>
                    <a:lstStyle/>
                    <a:p>
                      <a:pPr marL="92075" marR="88900">
                        <a:lnSpc>
                          <a:spcPct val="97000"/>
                        </a:lnSpc>
                        <a:spcBef>
                          <a:spcPts val="320"/>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total</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volume</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of</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fresh</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used</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by</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individual,</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household,</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business,</a:t>
                      </a:r>
                      <a:r>
                        <a:rPr lang="en-US" sz="1100" spc="-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community</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or</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 </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country</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940191043"/>
                  </a:ext>
                </a:extLst>
              </a:tr>
              <a:tr h="198282">
                <a:tc>
                  <a:txBody>
                    <a:bodyPr/>
                    <a:lstStyle/>
                    <a:p>
                      <a:pPr marL="90805">
                        <a:spcBef>
                          <a:spcPts val="300"/>
                        </a:spcBef>
                        <a:buNone/>
                      </a:pPr>
                      <a:r>
                        <a:rPr lang="en-US" sz="1100" b="1">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b="1"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scarcity</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tc>
                  <a:txBody>
                    <a:bodyPr/>
                    <a:lstStyle/>
                    <a:p>
                      <a:pPr marL="92075">
                        <a:spcBef>
                          <a:spcPts val="300"/>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a:t>
                      </a:r>
                      <a:r>
                        <a:rPr lang="en-US" sz="1100" spc="-4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situation</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in</a:t>
                      </a:r>
                      <a:r>
                        <a:rPr lang="en-US" sz="1100"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which</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demand</a:t>
                      </a:r>
                      <a:r>
                        <a:rPr lang="en-US" sz="1100" spc="-2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for</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spc="-1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is</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greater</a:t>
                      </a:r>
                      <a:r>
                        <a:rPr lang="en-US" sz="1100" spc="-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than</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amount</a:t>
                      </a:r>
                      <a:r>
                        <a:rPr lang="en-US" sz="1100" spc="-3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available</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1474862140"/>
                  </a:ext>
                </a:extLst>
              </a:tr>
              <a:tr h="217269">
                <a:tc>
                  <a:txBody>
                    <a:bodyPr/>
                    <a:lstStyle/>
                    <a:p>
                      <a:pPr marL="90805">
                        <a:spcBef>
                          <a:spcPts val="300"/>
                        </a:spcBef>
                        <a:buNone/>
                      </a:pP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watersheds</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tc>
                  <a:txBody>
                    <a:bodyPr/>
                    <a:lstStyle/>
                    <a:p>
                      <a:pPr marL="92075">
                        <a:spcBef>
                          <a:spcPts val="300"/>
                        </a:spcBef>
                        <a:buNone/>
                      </a:pP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4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boundaries</a:t>
                      </a:r>
                      <a:r>
                        <a:rPr lang="en-US" sz="1100" spc="-5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between</a:t>
                      </a:r>
                      <a:r>
                        <a:rPr lang="en-US" sz="1100" spc="-2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catchments</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3755779319"/>
                  </a:ext>
                </a:extLst>
              </a:tr>
              <a:tr h="259581">
                <a:tc>
                  <a:txBody>
                    <a:bodyPr/>
                    <a:lstStyle/>
                    <a:p>
                      <a:pPr marL="90805">
                        <a:spcBef>
                          <a:spcPts val="300"/>
                        </a:spcBef>
                        <a:buNone/>
                      </a:pPr>
                      <a:r>
                        <a:rPr lang="en-US" sz="1100" b="1">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b="1" spc="-35">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spc="-1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stress</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tc>
                  <a:txBody>
                    <a:bodyPr/>
                    <a:lstStyle/>
                    <a:p>
                      <a:pPr marL="92075">
                        <a:spcBef>
                          <a:spcPts val="300"/>
                        </a:spcBef>
                        <a:buNone/>
                      </a:pP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100" spc="-3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negative</a:t>
                      </a:r>
                      <a:r>
                        <a:rPr lang="en-US" sz="1100" spc="-1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effect</a:t>
                      </a:r>
                      <a:r>
                        <a:rPr lang="en-US" sz="1100" spc="-1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that</a:t>
                      </a:r>
                      <a:r>
                        <a:rPr lang="en-US" sz="1100" spc="-2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100" spc="-2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scarcity</a:t>
                      </a:r>
                      <a:r>
                        <a:rPr lang="en-US" sz="1100" spc="-2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can</a:t>
                      </a:r>
                      <a:r>
                        <a:rPr lang="en-US" sz="1100" spc="-2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have</a:t>
                      </a:r>
                      <a:r>
                        <a:rPr lang="en-US" sz="1100" spc="-3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on</a:t>
                      </a:r>
                      <a:r>
                        <a:rPr lang="en-US" sz="1100" spc="-3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people</a:t>
                      </a:r>
                      <a:r>
                        <a:rPr lang="en-US" sz="1100" spc="-3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and</a:t>
                      </a:r>
                      <a:r>
                        <a:rPr lang="en-US" sz="1100" spc="-35"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10" dirty="0">
                          <a:solidFill>
                            <a:srgbClr val="1B3751"/>
                          </a:solidFill>
                          <a:effectLst/>
                          <a:latin typeface="Calibri" panose="020F0502020204030204" pitchFamily="34" charset="0"/>
                          <a:ea typeface="Calibri" panose="020F0502020204030204" pitchFamily="34" charset="0"/>
                          <a:cs typeface="Times New Roman" panose="02020603050405020304" pitchFamily="18" charset="0"/>
                        </a:rPr>
                        <a:t>environments</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3212938532"/>
                  </a:ext>
                </a:extLst>
              </a:tr>
            </a:tbl>
          </a:graphicData>
        </a:graphic>
      </p:graphicFrame>
    </p:spTree>
    <p:extLst>
      <p:ext uri="{BB962C8B-B14F-4D97-AF65-F5344CB8AC3E}">
        <p14:creationId xmlns:p14="http://schemas.microsoft.com/office/powerpoint/2010/main" val="2296516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F159346-D55D-79A4-099B-8F5040C17CEB}"/>
              </a:ext>
            </a:extLst>
          </p:cNvPr>
          <p:cNvGraphicFramePr>
            <a:graphicFrameLocks noGrp="1"/>
          </p:cNvGraphicFramePr>
          <p:nvPr>
            <p:ph sz="quarter" idx="14"/>
            <p:extLst>
              <p:ext uri="{D42A27DB-BD31-4B8C-83A1-F6EECF244321}">
                <p14:modId xmlns:p14="http://schemas.microsoft.com/office/powerpoint/2010/main" val="1201842557"/>
              </p:ext>
            </p:extLst>
          </p:nvPr>
        </p:nvGraphicFramePr>
        <p:xfrm>
          <a:off x="476077" y="2151739"/>
          <a:ext cx="11239845" cy="4403086"/>
        </p:xfrm>
        <a:graphic>
          <a:graphicData uri="http://schemas.openxmlformats.org/drawingml/2006/table">
            <a:tbl>
              <a:tblPr firstRow="1" bandRow="1">
                <a:tableStyleId>{0817EA92-75D0-4044-A80A-286907CE0DDB}</a:tableStyleId>
              </a:tblPr>
              <a:tblGrid>
                <a:gridCol w="3106498">
                  <a:extLst>
                    <a:ext uri="{9D8B030D-6E8A-4147-A177-3AD203B41FA5}">
                      <a16:colId xmlns:a16="http://schemas.microsoft.com/office/drawing/2014/main" val="1161235133"/>
                    </a:ext>
                  </a:extLst>
                </a:gridCol>
                <a:gridCol w="6882064">
                  <a:extLst>
                    <a:ext uri="{9D8B030D-6E8A-4147-A177-3AD203B41FA5}">
                      <a16:colId xmlns:a16="http://schemas.microsoft.com/office/drawing/2014/main" val="3079771852"/>
                    </a:ext>
                  </a:extLst>
                </a:gridCol>
                <a:gridCol w="1251283">
                  <a:extLst>
                    <a:ext uri="{9D8B030D-6E8A-4147-A177-3AD203B41FA5}">
                      <a16:colId xmlns:a16="http://schemas.microsoft.com/office/drawing/2014/main" val="1792626037"/>
                    </a:ext>
                  </a:extLst>
                </a:gridCol>
              </a:tblGrid>
              <a:tr h="308610">
                <a:tc>
                  <a:txBody>
                    <a:bodyPr/>
                    <a:lstStyle/>
                    <a:p>
                      <a:r>
                        <a:rPr lang="en-US" sz="1400" dirty="0">
                          <a:latin typeface="+mn-lt"/>
                        </a:rPr>
                        <a:t>Slide</a:t>
                      </a:r>
                    </a:p>
                  </a:txBody>
                  <a:tcPr/>
                </a:tc>
                <a:tc>
                  <a:txBody>
                    <a:bodyPr/>
                    <a:lstStyle/>
                    <a:p>
                      <a:r>
                        <a:rPr lang="en-US" sz="1400" dirty="0">
                          <a:latin typeface="+mn-lt"/>
                        </a:rPr>
                        <a:t>Description </a:t>
                      </a:r>
                    </a:p>
                  </a:txBody>
                  <a:tcPr/>
                </a:tc>
                <a:tc>
                  <a:txBody>
                    <a:bodyPr/>
                    <a:lstStyle/>
                    <a:p>
                      <a:r>
                        <a:rPr lang="en-US" sz="1400">
                          <a:latin typeface="+mn-lt"/>
                        </a:rPr>
                        <a:t>Time</a:t>
                      </a:r>
                      <a:endParaRPr lang="en-US" sz="1400" dirty="0">
                        <a:latin typeface="+mn-lt"/>
                      </a:endParaRPr>
                    </a:p>
                  </a:txBody>
                  <a:tcPr/>
                </a:tc>
                <a:extLst>
                  <a:ext uri="{0D108BD9-81ED-4DB2-BD59-A6C34878D82A}">
                    <a16:rowId xmlns:a16="http://schemas.microsoft.com/office/drawing/2014/main" val="1796131606"/>
                  </a:ext>
                </a:extLst>
              </a:tr>
              <a:tr h="271421">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2"/>
                          </a:solidFill>
                          <a:latin typeface="+mn-lt"/>
                        </a:rPr>
                        <a:t>Section: Preparing for your visit</a:t>
                      </a:r>
                    </a:p>
                  </a:txBody>
                  <a:tcPr/>
                </a:tc>
                <a:tc hMerge="1">
                  <a:txBody>
                    <a:bodyPr/>
                    <a:lstStyle/>
                    <a:p>
                      <a:pPr lvl="0">
                        <a:buNone/>
                      </a:pPr>
                      <a:endParaRPr lang="en-US" sz="1400" b="0" i="0" u="none" strike="noStrike" noProof="0" dirty="0">
                        <a:solidFill>
                          <a:schemeClr val="tx2"/>
                        </a:solidFill>
                        <a:latin typeface="+mn-lt"/>
                      </a:endParaRPr>
                    </a:p>
                  </a:txBody>
                  <a:tcPr/>
                </a:tc>
                <a:tc hMerge="1">
                  <a:txBody>
                    <a:bodyPr/>
                    <a:lstStyle/>
                    <a:p>
                      <a:pPr lvl="0">
                        <a:buNone/>
                      </a:pPr>
                      <a:endParaRPr lang="en-US" sz="1400" b="0" i="0" u="none" strike="noStrike" noProof="0" dirty="0">
                        <a:solidFill>
                          <a:schemeClr val="tx2"/>
                        </a:solidFill>
                        <a:latin typeface="+mn-lt"/>
                      </a:endParaRPr>
                    </a:p>
                  </a:txBody>
                  <a:tcPr/>
                </a:tc>
                <a:extLst>
                  <a:ext uri="{0D108BD9-81ED-4DB2-BD59-A6C34878D82A}">
                    <a16:rowId xmlns:a16="http://schemas.microsoft.com/office/drawing/2014/main" val="2656313220"/>
                  </a:ext>
                </a:extLst>
              </a:tr>
              <a:tr h="271421">
                <a:tc>
                  <a:txBody>
                    <a:bodyPr/>
                    <a:lstStyle/>
                    <a:p>
                      <a:pPr marL="0" lvl="0" indent="0" algn="l">
                        <a:lnSpc>
                          <a:spcPct val="100000"/>
                        </a:lnSpc>
                        <a:spcBef>
                          <a:spcPts val="0"/>
                        </a:spcBef>
                        <a:spcAft>
                          <a:spcPts val="0"/>
                        </a:spcAft>
                        <a:buNone/>
                      </a:pPr>
                      <a:r>
                        <a:rPr lang="en-US" sz="1400" b="0" i="0" u="none" strike="noStrike" noProof="0" dirty="0">
                          <a:solidFill>
                            <a:schemeClr val="tx2"/>
                          </a:solidFill>
                          <a:latin typeface="+mn-lt"/>
                        </a:rPr>
                        <a:t>1.1: Introduction</a:t>
                      </a:r>
                    </a:p>
                  </a:txBody>
                  <a:tcPr/>
                </a:tc>
                <a:tc>
                  <a:txBody>
                    <a:bodyPr/>
                    <a:lstStyle/>
                    <a:p>
                      <a:pPr lvl="0">
                        <a:buNone/>
                      </a:pPr>
                      <a:r>
                        <a:rPr lang="en-US" sz="1400" b="0" i="0" u="none" strike="noStrike" noProof="0" dirty="0">
                          <a:solidFill>
                            <a:schemeClr val="tx2"/>
                          </a:solidFill>
                          <a:latin typeface="+mn-lt"/>
                        </a:rPr>
                        <a:t>Introduction to main themes students will investigate</a:t>
                      </a:r>
                    </a:p>
                  </a:txBody>
                  <a:tcPr/>
                </a:tc>
                <a:tc>
                  <a:txBody>
                    <a:bodyPr/>
                    <a:lstStyle/>
                    <a:p>
                      <a:pPr lvl="0">
                        <a:buNone/>
                      </a:pPr>
                      <a:r>
                        <a:rPr lang="en-US" sz="1400" b="0" i="0" u="none" strike="noStrike" noProof="0" dirty="0">
                          <a:solidFill>
                            <a:schemeClr val="tx2"/>
                          </a:solidFill>
                          <a:latin typeface="+mn-lt"/>
                        </a:rPr>
                        <a:t>6 minutes</a:t>
                      </a:r>
                    </a:p>
                  </a:txBody>
                  <a:tcPr/>
                </a:tc>
                <a:extLst>
                  <a:ext uri="{0D108BD9-81ED-4DB2-BD59-A6C34878D82A}">
                    <a16:rowId xmlns:a16="http://schemas.microsoft.com/office/drawing/2014/main" val="3890127812"/>
                  </a:ext>
                </a:extLst>
              </a:tr>
              <a:tr h="279041">
                <a:tc>
                  <a:txBody>
                    <a:bodyPr/>
                    <a:lstStyle/>
                    <a:p>
                      <a:pPr lvl="0">
                        <a:buNone/>
                      </a:pPr>
                      <a:r>
                        <a:rPr lang="en-US" sz="1400" dirty="0">
                          <a:solidFill>
                            <a:schemeClr val="tx2"/>
                          </a:solidFill>
                          <a:latin typeface="+mn-lt"/>
                        </a:rPr>
                        <a:t>1.2: Future Water Story</a:t>
                      </a:r>
                    </a:p>
                  </a:txBody>
                  <a:tcPr/>
                </a:tc>
                <a:tc>
                  <a:txBody>
                    <a:bodyPr/>
                    <a:lstStyle/>
                    <a:p>
                      <a:pPr lvl="0">
                        <a:buNone/>
                      </a:pPr>
                      <a:r>
                        <a:rPr lang="en-US" sz="1400" b="0" i="0" u="none" strike="noStrike" noProof="0" dirty="0">
                          <a:solidFill>
                            <a:schemeClr val="tx2"/>
                          </a:solidFill>
                          <a:latin typeface="+mn-lt"/>
                        </a:rPr>
                        <a:t>Introducing the challenge and the teams</a:t>
                      </a:r>
                    </a:p>
                  </a:txBody>
                  <a:tcPr/>
                </a:tc>
                <a:tc>
                  <a:txBody>
                    <a:bodyPr/>
                    <a:lstStyle/>
                    <a:p>
                      <a:pPr lvl="0">
                        <a:buNone/>
                      </a:pPr>
                      <a:r>
                        <a:rPr lang="en-US" sz="1400" dirty="0">
                          <a:solidFill>
                            <a:schemeClr val="tx2"/>
                          </a:solidFill>
                          <a:latin typeface="+mn-lt"/>
                        </a:rPr>
                        <a:t>4 minutes</a:t>
                      </a:r>
                    </a:p>
                  </a:txBody>
                  <a:tcPr/>
                </a:tc>
                <a:extLst>
                  <a:ext uri="{0D108BD9-81ED-4DB2-BD59-A6C34878D82A}">
                    <a16:rowId xmlns:a16="http://schemas.microsoft.com/office/drawing/2014/main" val="2158116647"/>
                  </a:ext>
                </a:extLst>
              </a:tr>
              <a:tr h="279041">
                <a:tc>
                  <a:txBody>
                    <a:bodyPr/>
                    <a:lstStyle/>
                    <a:p>
                      <a:pPr lvl="0">
                        <a:buNone/>
                      </a:pPr>
                      <a:r>
                        <a:rPr lang="en-US" sz="1400" dirty="0">
                          <a:solidFill>
                            <a:schemeClr val="tx2"/>
                          </a:solidFill>
                          <a:latin typeface="+mn-lt"/>
                        </a:rPr>
                        <a:t>1.3: The teams</a:t>
                      </a:r>
                    </a:p>
                  </a:txBody>
                  <a:tcPr/>
                </a:tc>
                <a:tc>
                  <a:txBody>
                    <a:bodyPr/>
                    <a:lstStyle/>
                    <a:p>
                      <a:pPr lvl="0">
                        <a:buNone/>
                      </a:pPr>
                      <a:r>
                        <a:rPr lang="en-US" sz="1400" b="0" i="0" u="none" strike="noStrike" noProof="0" dirty="0">
                          <a:solidFill>
                            <a:schemeClr val="tx2"/>
                          </a:solidFill>
                          <a:latin typeface="+mn-lt"/>
                        </a:rPr>
                        <a:t>Allocating your students into groups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mn-lt"/>
                        </a:rPr>
                        <a:t>4 minutes</a:t>
                      </a:r>
                    </a:p>
                  </a:txBody>
                  <a:tcPr/>
                </a:tc>
                <a:extLst>
                  <a:ext uri="{0D108BD9-81ED-4DB2-BD59-A6C34878D82A}">
                    <a16:rowId xmlns:a16="http://schemas.microsoft.com/office/drawing/2014/main" val="4232549992"/>
                  </a:ext>
                </a:extLst>
              </a:tr>
              <a:tr h="252371">
                <a:tc gridSpan="3">
                  <a:txBody>
                    <a:bodyPr/>
                    <a:lstStyle/>
                    <a:p>
                      <a:pPr lvl="0">
                        <a:buNone/>
                      </a:pPr>
                      <a:r>
                        <a:rPr lang="en-US" sz="1400" b="1" dirty="0">
                          <a:solidFill>
                            <a:schemeClr val="tx2"/>
                          </a:solidFill>
                          <a:latin typeface="+mn-lt"/>
                        </a:rPr>
                        <a:t>Section: Key knowledge</a:t>
                      </a:r>
                    </a:p>
                  </a:txBody>
                  <a:tcPr/>
                </a:tc>
                <a:tc hMerge="1">
                  <a:txBody>
                    <a:bodyPr/>
                    <a:lstStyle/>
                    <a:p>
                      <a:endParaRPr lang="en-AU"/>
                    </a:p>
                  </a:txBody>
                  <a:tcPr/>
                </a:tc>
                <a:tc hMerge="1">
                  <a:txBody>
                    <a:bodyPr/>
                    <a:lstStyle/>
                    <a:p>
                      <a:pPr lvl="0">
                        <a:buNone/>
                      </a:pPr>
                      <a:endParaRPr lang="en-US" sz="1400" dirty="0">
                        <a:solidFill>
                          <a:schemeClr val="tx2"/>
                        </a:solidFill>
                        <a:latin typeface="+mn-lt"/>
                      </a:endParaRPr>
                    </a:p>
                  </a:txBody>
                  <a:tcPr/>
                </a:tc>
                <a:extLst>
                  <a:ext uri="{0D108BD9-81ED-4DB2-BD59-A6C34878D82A}">
                    <a16:rowId xmlns:a16="http://schemas.microsoft.com/office/drawing/2014/main" val="570326188"/>
                  </a:ext>
                </a:extLst>
              </a:tr>
              <a:tr h="294281">
                <a:tc>
                  <a:txBody>
                    <a:bodyPr/>
                    <a:lstStyle/>
                    <a:p>
                      <a:pPr lvl="0">
                        <a:buNone/>
                      </a:pPr>
                      <a:r>
                        <a:rPr lang="en-US" sz="1400" dirty="0">
                          <a:solidFill>
                            <a:schemeClr val="tx2"/>
                          </a:solidFill>
                          <a:latin typeface="+mn-lt"/>
                        </a:rPr>
                        <a:t>1.5: Water supply catchments </a:t>
                      </a:r>
                    </a:p>
                  </a:txBody>
                  <a:tcPr/>
                </a:tc>
                <a:tc>
                  <a:txBody>
                    <a:bodyPr/>
                    <a:lstStyle/>
                    <a:p>
                      <a:pPr lvl="0">
                        <a:buNone/>
                      </a:pPr>
                      <a:r>
                        <a:rPr lang="en-US" sz="1400" b="0" i="0" u="none" strike="noStrike" noProof="0" dirty="0">
                          <a:solidFill>
                            <a:schemeClr val="tx2"/>
                          </a:solidFill>
                          <a:latin typeface="+mn-lt"/>
                        </a:rPr>
                        <a:t>What is a catchment?</a:t>
                      </a:r>
                      <a:endParaRPr lang="en-US" sz="1400" dirty="0">
                        <a:solidFill>
                          <a:schemeClr val="tx2"/>
                        </a:solidFill>
                        <a:latin typeface="+mn-lt"/>
                      </a:endParaRPr>
                    </a:p>
                  </a:txBody>
                  <a:tcPr/>
                </a:tc>
                <a:tc>
                  <a:txBody>
                    <a:bodyPr/>
                    <a:lstStyle/>
                    <a:p>
                      <a:pPr lvl="0">
                        <a:buNone/>
                      </a:pPr>
                      <a:r>
                        <a:rPr lang="en-US" sz="1400" b="0" i="0" u="none" strike="noStrike" noProof="0" dirty="0">
                          <a:solidFill>
                            <a:schemeClr val="tx2"/>
                          </a:solidFill>
                          <a:latin typeface="+mn-lt"/>
                        </a:rPr>
                        <a:t>5 minutes</a:t>
                      </a:r>
                      <a:endParaRPr lang="en-US" sz="1400" dirty="0">
                        <a:solidFill>
                          <a:schemeClr val="tx2"/>
                        </a:solidFill>
                        <a:latin typeface="+mn-lt"/>
                      </a:endParaRPr>
                    </a:p>
                  </a:txBody>
                  <a:tcPr/>
                </a:tc>
                <a:extLst>
                  <a:ext uri="{0D108BD9-81ED-4DB2-BD59-A6C34878D82A}">
                    <a16:rowId xmlns:a16="http://schemas.microsoft.com/office/drawing/2014/main" val="1181641573"/>
                  </a:ext>
                </a:extLst>
              </a:tr>
              <a:tr h="274320">
                <a:tc>
                  <a:txBody>
                    <a:bodyPr/>
                    <a:lstStyle/>
                    <a:p>
                      <a:pPr marL="0" marR="0" lvl="0" indent="0" algn="l">
                        <a:lnSpc>
                          <a:spcPct val="100000"/>
                        </a:lnSpc>
                        <a:spcBef>
                          <a:spcPts val="0"/>
                        </a:spcBef>
                        <a:spcAft>
                          <a:spcPts val="0"/>
                        </a:spcAft>
                        <a:buClr>
                          <a:srgbClr val="1B3751"/>
                        </a:buClr>
                        <a:buNone/>
                      </a:pPr>
                      <a:r>
                        <a:rPr lang="en-US" sz="1400" b="0" i="0" u="none" strike="noStrike" noProof="0" dirty="0">
                          <a:solidFill>
                            <a:schemeClr val="tx2"/>
                          </a:solidFill>
                          <a:latin typeface="+mn-lt"/>
                        </a:rPr>
                        <a:t>1.6: Melbourne's water supply system</a:t>
                      </a:r>
                    </a:p>
                  </a:txBody>
                  <a:tcPr/>
                </a:tc>
                <a:tc>
                  <a:txBody>
                    <a:bodyPr/>
                    <a:lstStyle/>
                    <a:p>
                      <a:pPr lvl="0">
                        <a:buNone/>
                      </a:pPr>
                      <a:r>
                        <a:rPr lang="en-US" sz="1400" b="0" i="0" u="none" strike="noStrike" noProof="0">
                          <a:solidFill>
                            <a:schemeClr val="tx2"/>
                          </a:solidFill>
                          <a:latin typeface="+mn-lt"/>
                        </a:rPr>
                        <a:t>Where does our water come from?</a:t>
                      </a:r>
                      <a:endParaRPr lang="en-US" sz="1400" b="0" i="0" u="none" strike="noStrike" noProof="0" dirty="0">
                        <a:solidFill>
                          <a:schemeClr val="tx2"/>
                        </a:solidFill>
                        <a:latin typeface="+mn-lt"/>
                      </a:endParaRPr>
                    </a:p>
                  </a:txBody>
                  <a:tcPr/>
                </a:tc>
                <a:tc>
                  <a:txBody>
                    <a:bodyPr/>
                    <a:lstStyle/>
                    <a:p>
                      <a:pPr lvl="0">
                        <a:buNone/>
                      </a:pPr>
                      <a:r>
                        <a:rPr lang="en-US" sz="1400" b="0" i="0" u="none" strike="noStrike" noProof="0" dirty="0">
                          <a:solidFill>
                            <a:schemeClr val="tx2"/>
                          </a:solidFill>
                          <a:latin typeface="+mn-lt"/>
                        </a:rPr>
                        <a:t>5 minutes</a:t>
                      </a:r>
                      <a:endParaRPr lang="en-US" sz="1400" dirty="0">
                        <a:solidFill>
                          <a:schemeClr val="tx2"/>
                        </a:solidFill>
                        <a:latin typeface="+mn-lt"/>
                      </a:endParaRPr>
                    </a:p>
                  </a:txBody>
                  <a:tcPr/>
                </a:tc>
                <a:extLst>
                  <a:ext uri="{0D108BD9-81ED-4DB2-BD59-A6C34878D82A}">
                    <a16:rowId xmlns:a16="http://schemas.microsoft.com/office/drawing/2014/main" val="5284003"/>
                  </a:ext>
                </a:extLst>
              </a:tr>
              <a:tr h="293370">
                <a:tc>
                  <a:txBody>
                    <a:bodyPr/>
                    <a:lstStyle/>
                    <a:p>
                      <a:pPr lvl="0">
                        <a:buNone/>
                      </a:pPr>
                      <a:r>
                        <a:rPr lang="en-US" sz="1400" dirty="0">
                          <a:solidFill>
                            <a:schemeClr val="tx2"/>
                          </a:solidFill>
                          <a:latin typeface="+mn-lt"/>
                        </a:rPr>
                        <a:t>1.7: Sewage</a:t>
                      </a:r>
                    </a:p>
                  </a:txBody>
                  <a:tcPr/>
                </a:tc>
                <a:tc>
                  <a:txBody>
                    <a:bodyPr/>
                    <a:lstStyle/>
                    <a:p>
                      <a:pPr lvl="0">
                        <a:buNone/>
                      </a:pPr>
                      <a:r>
                        <a:rPr lang="en-US" sz="1400" b="0" i="0" u="none" strike="noStrike" noProof="0">
                          <a:solidFill>
                            <a:schemeClr val="tx2"/>
                          </a:solidFill>
                          <a:latin typeface="+mn-lt"/>
                        </a:rPr>
                        <a:t>What happens to our wastewater?</a:t>
                      </a:r>
                      <a:endParaRPr lang="en-US" sz="1400" dirty="0">
                        <a:solidFill>
                          <a:schemeClr val="tx2"/>
                        </a:solidFill>
                        <a:latin typeface="+mn-lt"/>
                      </a:endParaRPr>
                    </a:p>
                  </a:txBody>
                  <a:tcPr/>
                </a:tc>
                <a:tc>
                  <a:txBody>
                    <a:bodyPr/>
                    <a:lstStyle/>
                    <a:p>
                      <a:pPr lvl="0">
                        <a:buNone/>
                      </a:pPr>
                      <a:r>
                        <a:rPr lang="en-US" sz="1400" b="0" i="0" u="none" strike="noStrike" noProof="0" dirty="0">
                          <a:solidFill>
                            <a:schemeClr val="tx2"/>
                          </a:solidFill>
                          <a:latin typeface="+mn-lt"/>
                        </a:rPr>
                        <a:t>5 minutes</a:t>
                      </a:r>
                      <a:endParaRPr lang="en-US" sz="1400" dirty="0">
                        <a:solidFill>
                          <a:schemeClr val="tx2"/>
                        </a:solidFill>
                        <a:latin typeface="+mn-lt"/>
                      </a:endParaRPr>
                    </a:p>
                  </a:txBody>
                  <a:tcPr/>
                </a:tc>
                <a:extLst>
                  <a:ext uri="{0D108BD9-81ED-4DB2-BD59-A6C34878D82A}">
                    <a16:rowId xmlns:a16="http://schemas.microsoft.com/office/drawing/2014/main" val="3561663798"/>
                  </a:ext>
                </a:extLst>
              </a:tr>
              <a:tr h="297180">
                <a:tc>
                  <a:txBody>
                    <a:bodyPr/>
                    <a:lstStyle/>
                    <a:p>
                      <a:r>
                        <a:rPr lang="en-US" sz="1400" dirty="0">
                          <a:solidFill>
                            <a:schemeClr val="tx2"/>
                          </a:solidFill>
                          <a:latin typeface="+mn-lt"/>
                        </a:rPr>
                        <a:t>1.8: Water scarcity</a:t>
                      </a:r>
                    </a:p>
                  </a:txBody>
                  <a:tcPr/>
                </a:tc>
                <a:tc>
                  <a:txBody>
                    <a:bodyPr/>
                    <a:lstStyle/>
                    <a:p>
                      <a:pPr lvl="0">
                        <a:buNone/>
                      </a:pPr>
                      <a:r>
                        <a:rPr lang="en-US" sz="1400" b="0" i="0" u="none" strike="noStrike" noProof="0">
                          <a:solidFill>
                            <a:schemeClr val="tx2"/>
                          </a:solidFill>
                          <a:latin typeface="+mn-lt"/>
                        </a:rPr>
                        <a:t>What is water scarcity (physical and economic)?</a:t>
                      </a:r>
                      <a:endParaRPr lang="en-US" sz="1400" b="0" i="0" u="none" strike="noStrike" noProof="0" dirty="0">
                        <a:solidFill>
                          <a:schemeClr val="tx2"/>
                        </a:solidFill>
                        <a:latin typeface="+mn-lt"/>
                      </a:endParaRPr>
                    </a:p>
                  </a:txBody>
                  <a:tcPr/>
                </a:tc>
                <a:tc>
                  <a:txBody>
                    <a:bodyPr/>
                    <a:lstStyle/>
                    <a:p>
                      <a:pPr lvl="0">
                        <a:buNone/>
                      </a:pPr>
                      <a:r>
                        <a:rPr lang="en-US" sz="1400" b="0" i="0" u="none" strike="noStrike" noProof="0" dirty="0">
                          <a:solidFill>
                            <a:schemeClr val="tx2"/>
                          </a:solidFill>
                          <a:latin typeface="+mn-lt"/>
                        </a:rPr>
                        <a:t>5 minutes</a:t>
                      </a:r>
                      <a:endParaRPr lang="en-US" sz="1400" dirty="0">
                        <a:solidFill>
                          <a:schemeClr val="tx2"/>
                        </a:solidFill>
                        <a:latin typeface="+mn-lt"/>
                      </a:endParaRPr>
                    </a:p>
                  </a:txBody>
                  <a:tcPr/>
                </a:tc>
                <a:extLst>
                  <a:ext uri="{0D108BD9-81ED-4DB2-BD59-A6C34878D82A}">
                    <a16:rowId xmlns:a16="http://schemas.microsoft.com/office/drawing/2014/main" val="4035164465"/>
                  </a:ext>
                </a:extLst>
              </a:tr>
              <a:tr h="251460">
                <a:tc>
                  <a:txBody>
                    <a:bodyPr/>
                    <a:lstStyle/>
                    <a:p>
                      <a:pPr lvl="0">
                        <a:buNone/>
                      </a:pPr>
                      <a:r>
                        <a:rPr lang="en-US" sz="1400" dirty="0">
                          <a:solidFill>
                            <a:schemeClr val="tx2"/>
                          </a:solidFill>
                          <a:latin typeface="+mn-lt"/>
                        </a:rPr>
                        <a:t>1.9: Securing our water supply</a:t>
                      </a:r>
                    </a:p>
                  </a:txBody>
                  <a:tcPr/>
                </a:tc>
                <a:tc>
                  <a:txBody>
                    <a:bodyPr/>
                    <a:lstStyle/>
                    <a:p>
                      <a:pPr lvl="0">
                        <a:buNone/>
                      </a:pPr>
                      <a:r>
                        <a:rPr lang="en-US" sz="1400" b="0" i="0" u="none" strike="noStrike" noProof="0">
                          <a:solidFill>
                            <a:schemeClr val="tx2"/>
                          </a:solidFill>
                          <a:latin typeface="+mn-lt"/>
                        </a:rPr>
                        <a:t>What might water sustainability look like, including an overview of alternate water sources</a:t>
                      </a:r>
                      <a:endParaRPr lang="en-US" sz="1400" b="0" i="0" u="none" strike="noStrike" noProof="0" dirty="0">
                        <a:solidFill>
                          <a:schemeClr val="tx2"/>
                        </a:solidFill>
                        <a:latin typeface="+mn-lt"/>
                      </a:endParaRPr>
                    </a:p>
                  </a:txBody>
                  <a:tcPr/>
                </a:tc>
                <a:tc>
                  <a:txBody>
                    <a:bodyPr/>
                    <a:lstStyle/>
                    <a:p>
                      <a:pPr lvl="0">
                        <a:buNone/>
                      </a:pPr>
                      <a:r>
                        <a:rPr lang="en-US" sz="1400" dirty="0">
                          <a:solidFill>
                            <a:schemeClr val="tx2"/>
                          </a:solidFill>
                          <a:latin typeface="+mn-lt"/>
                        </a:rPr>
                        <a:t>6 minutes</a:t>
                      </a:r>
                    </a:p>
                  </a:txBody>
                  <a:tcPr/>
                </a:tc>
                <a:extLst>
                  <a:ext uri="{0D108BD9-81ED-4DB2-BD59-A6C34878D82A}">
                    <a16:rowId xmlns:a16="http://schemas.microsoft.com/office/drawing/2014/main" val="2701010467"/>
                  </a:ext>
                </a:extLst>
              </a:tr>
              <a:tr h="281940">
                <a:tc>
                  <a:txBody>
                    <a:bodyPr/>
                    <a:lstStyle/>
                    <a:p>
                      <a:pPr lvl="0">
                        <a:buNone/>
                      </a:pPr>
                      <a:r>
                        <a:rPr lang="en-US" sz="1400" dirty="0">
                          <a:solidFill>
                            <a:schemeClr val="tx2"/>
                          </a:solidFill>
                          <a:latin typeface="+mn-lt"/>
                        </a:rPr>
                        <a:t>1.10: Sustainability</a:t>
                      </a:r>
                    </a:p>
                  </a:txBody>
                  <a:tcPr/>
                </a:tc>
                <a:tc>
                  <a:txBody>
                    <a:bodyPr/>
                    <a:lstStyle/>
                    <a:p>
                      <a:pPr lvl="0">
                        <a:buNone/>
                      </a:pPr>
                      <a:r>
                        <a:rPr lang="en-US" sz="1400" b="0" i="0" u="none" strike="noStrike" noProof="0" dirty="0">
                          <a:solidFill>
                            <a:schemeClr val="tx2"/>
                          </a:solidFill>
                          <a:latin typeface="+mn-lt"/>
                        </a:rPr>
                        <a:t>What is sustainability? Use the definitions from the Victorian Curriculum</a:t>
                      </a:r>
                      <a:endParaRPr lang="en-US" sz="1400" dirty="0">
                        <a:solidFill>
                          <a:schemeClr val="tx2"/>
                        </a:solidFill>
                        <a:latin typeface="+mn-lt"/>
                      </a:endParaRPr>
                    </a:p>
                  </a:txBody>
                  <a:tcPr/>
                </a:tc>
                <a:tc>
                  <a:txBody>
                    <a:bodyPr/>
                    <a:lstStyle/>
                    <a:p>
                      <a:pPr lvl="0">
                        <a:buNone/>
                      </a:pPr>
                      <a:r>
                        <a:rPr lang="en-US" sz="1400" dirty="0">
                          <a:solidFill>
                            <a:schemeClr val="tx2"/>
                          </a:solidFill>
                          <a:latin typeface="+mn-lt"/>
                        </a:rPr>
                        <a:t>5 minutes</a:t>
                      </a:r>
                    </a:p>
                  </a:txBody>
                  <a:tcPr/>
                </a:tc>
                <a:extLst>
                  <a:ext uri="{0D108BD9-81ED-4DB2-BD59-A6C34878D82A}">
                    <a16:rowId xmlns:a16="http://schemas.microsoft.com/office/drawing/2014/main" val="3596846460"/>
                  </a:ext>
                </a:extLst>
              </a:tr>
              <a:tr h="370838">
                <a:tc>
                  <a:txBody>
                    <a:bodyPr/>
                    <a:lstStyle/>
                    <a:p>
                      <a:pPr lvl="0">
                        <a:buNone/>
                      </a:pPr>
                      <a:r>
                        <a:rPr lang="en-US" sz="1400" dirty="0">
                          <a:solidFill>
                            <a:schemeClr val="tx2"/>
                          </a:solidFill>
                          <a:latin typeface="+mn-lt"/>
                        </a:rPr>
                        <a:t>1.11: KFL Chart</a:t>
                      </a:r>
                    </a:p>
                  </a:txBody>
                  <a:tcPr/>
                </a:tc>
                <a:tc>
                  <a:txBody>
                    <a:bodyPr/>
                    <a:lstStyle/>
                    <a:p>
                      <a:pPr lvl="0">
                        <a:buNone/>
                      </a:pPr>
                      <a:r>
                        <a:rPr lang="en-AU" sz="1400" b="0" i="0" u="none" strike="noStrike" kern="1200" noProof="0" dirty="0">
                          <a:solidFill>
                            <a:schemeClr val="tx2"/>
                          </a:solidFill>
                          <a:latin typeface="+mn-lt"/>
                          <a:ea typeface="+mn-ea"/>
                          <a:cs typeface="+mn-cs"/>
                        </a:rPr>
                        <a:t>‘Know’, ‘Find out’ and ‘Learnt’</a:t>
                      </a:r>
                      <a:endParaRPr lang="en-US" sz="1400" b="0" i="0" u="none" strike="noStrike" kern="1200" dirty="0">
                        <a:solidFill>
                          <a:schemeClr val="tx2"/>
                        </a:solidFill>
                        <a:latin typeface="+mn-lt"/>
                        <a:ea typeface="+mn-ea"/>
                        <a:cs typeface="+mn-cs"/>
                      </a:endParaRPr>
                    </a:p>
                  </a:txBody>
                  <a:tcPr/>
                </a:tc>
                <a:tc>
                  <a:txBody>
                    <a:bodyPr/>
                    <a:lstStyle/>
                    <a:p>
                      <a:pPr lvl="0">
                        <a:buNone/>
                      </a:pPr>
                      <a:r>
                        <a:rPr lang="en-US" sz="1400" dirty="0">
                          <a:solidFill>
                            <a:schemeClr val="tx2"/>
                          </a:solidFill>
                          <a:latin typeface="+mn-lt"/>
                        </a:rPr>
                        <a:t>5 minutes</a:t>
                      </a:r>
                    </a:p>
                  </a:txBody>
                  <a:tcPr/>
                </a:tc>
                <a:extLst>
                  <a:ext uri="{0D108BD9-81ED-4DB2-BD59-A6C34878D82A}">
                    <a16:rowId xmlns:a16="http://schemas.microsoft.com/office/drawing/2014/main" val="3867073711"/>
                  </a:ext>
                </a:extLst>
              </a:tr>
              <a:tr h="370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2"/>
                          </a:solidFill>
                          <a:latin typeface="+mn-lt"/>
                        </a:rPr>
                        <a:t>Section: Glossary of terms</a:t>
                      </a:r>
                    </a:p>
                  </a:txBody>
                  <a:tcPr/>
                </a:tc>
                <a:tc>
                  <a:txBody>
                    <a:bodyPr/>
                    <a:lstStyle/>
                    <a:p>
                      <a:pPr lvl="0">
                        <a:buNone/>
                      </a:pPr>
                      <a:r>
                        <a:rPr lang="en-US" sz="1400" b="0" i="0" u="none" strike="noStrike" kern="1200" dirty="0">
                          <a:solidFill>
                            <a:schemeClr val="tx2"/>
                          </a:solidFill>
                          <a:latin typeface="+mn-lt"/>
                          <a:ea typeface="+mn-ea"/>
                          <a:cs typeface="+mn-cs"/>
                        </a:rPr>
                        <a:t>Glossary</a:t>
                      </a:r>
                    </a:p>
                  </a:txBody>
                  <a:tcPr/>
                </a:tc>
                <a:tc>
                  <a:txBody>
                    <a:bodyPr/>
                    <a:lstStyle/>
                    <a:p>
                      <a:pPr lvl="0">
                        <a:buNone/>
                      </a:pPr>
                      <a:r>
                        <a:rPr lang="en-US" sz="1400" dirty="0">
                          <a:solidFill>
                            <a:schemeClr val="tx2"/>
                          </a:solidFill>
                          <a:latin typeface="+mn-lt"/>
                        </a:rPr>
                        <a:t>Reference</a:t>
                      </a:r>
                    </a:p>
                  </a:txBody>
                  <a:tcPr/>
                </a:tc>
                <a:extLst>
                  <a:ext uri="{0D108BD9-81ED-4DB2-BD59-A6C34878D82A}">
                    <a16:rowId xmlns:a16="http://schemas.microsoft.com/office/drawing/2014/main" val="3213352254"/>
                  </a:ext>
                </a:extLst>
              </a:tr>
            </a:tbl>
          </a:graphicData>
        </a:graphic>
      </p:graphicFrame>
      <p:sp>
        <p:nvSpPr>
          <p:cNvPr id="3" name="Title 2">
            <a:extLst>
              <a:ext uri="{FF2B5EF4-FFF2-40B4-BE49-F238E27FC236}">
                <a16:creationId xmlns:a16="http://schemas.microsoft.com/office/drawing/2014/main" id="{BD33BE3F-51F8-59EB-7B60-BCEC2D36651C}"/>
              </a:ext>
            </a:extLst>
          </p:cNvPr>
          <p:cNvSpPr>
            <a:spLocks noGrp="1"/>
          </p:cNvSpPr>
          <p:nvPr>
            <p:ph type="title"/>
          </p:nvPr>
        </p:nvSpPr>
        <p:spPr/>
        <p:txBody>
          <a:bodyPr/>
          <a:lstStyle/>
          <a:p>
            <a:r>
              <a:rPr lang="en-US" dirty="0"/>
              <a:t>Instructions</a:t>
            </a:r>
          </a:p>
        </p:txBody>
      </p:sp>
      <p:sp>
        <p:nvSpPr>
          <p:cNvPr id="4" name="TextBox 3">
            <a:extLst>
              <a:ext uri="{FF2B5EF4-FFF2-40B4-BE49-F238E27FC236}">
                <a16:creationId xmlns:a16="http://schemas.microsoft.com/office/drawing/2014/main" id="{95CE904F-7609-0CE2-17BE-EBD2F1879084}"/>
              </a:ext>
            </a:extLst>
          </p:cNvPr>
          <p:cNvSpPr txBox="1"/>
          <p:nvPr/>
        </p:nvSpPr>
        <p:spPr>
          <a:xfrm>
            <a:off x="476077" y="1370529"/>
            <a:ext cx="109000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The following is a suggested sequence of activities and time allocation. You might want to spend more or less time on specific sections depending on your class and their learning requirements. All resources can be edited to suit your teaching needs.</a:t>
            </a:r>
          </a:p>
        </p:txBody>
      </p:sp>
    </p:spTree>
    <p:extLst>
      <p:ext uri="{BB962C8B-B14F-4D97-AF65-F5344CB8AC3E}">
        <p14:creationId xmlns:p14="http://schemas.microsoft.com/office/powerpoint/2010/main" val="298166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B829D82-CED6-7D1B-8B03-C1F3929722C1}"/>
              </a:ext>
            </a:extLst>
          </p:cNvPr>
          <p:cNvSpPr>
            <a:spLocks noGrp="1"/>
          </p:cNvSpPr>
          <p:nvPr>
            <p:ph type="subTitle" idx="1"/>
          </p:nvPr>
        </p:nvSpPr>
        <p:spPr/>
        <p:txBody>
          <a:bodyPr/>
          <a:lstStyle/>
          <a:p>
            <a:r>
              <a:rPr lang="en-AU"/>
              <a:t>Pre-visit lesson</a:t>
            </a:r>
          </a:p>
        </p:txBody>
      </p:sp>
      <p:sp>
        <p:nvSpPr>
          <p:cNvPr id="3" name="Title 2">
            <a:extLst>
              <a:ext uri="{FF2B5EF4-FFF2-40B4-BE49-F238E27FC236}">
                <a16:creationId xmlns:a16="http://schemas.microsoft.com/office/drawing/2014/main" id="{F12A0260-6F89-7C19-2A19-CF3B28830856}"/>
              </a:ext>
            </a:extLst>
          </p:cNvPr>
          <p:cNvSpPr>
            <a:spLocks noGrp="1"/>
          </p:cNvSpPr>
          <p:nvPr>
            <p:ph type="title"/>
          </p:nvPr>
        </p:nvSpPr>
        <p:spPr/>
        <p:txBody>
          <a:bodyPr/>
          <a:lstStyle/>
          <a:p>
            <a:r>
              <a:rPr lang="en-AU"/>
              <a:t>The Future Water Story</a:t>
            </a:r>
          </a:p>
        </p:txBody>
      </p:sp>
      <p:pic>
        <p:nvPicPr>
          <p:cNvPr id="6" name="Picture Placeholder 5" descr="A water droplet falling into a blue and pink surface&#10;&#10;Description automatically generated">
            <a:extLst>
              <a:ext uri="{FF2B5EF4-FFF2-40B4-BE49-F238E27FC236}">
                <a16:creationId xmlns:a16="http://schemas.microsoft.com/office/drawing/2014/main" id="{BBED5C96-C49F-1367-FB27-0464F15070BF}"/>
              </a:ext>
            </a:extLst>
          </p:cNvPr>
          <p:cNvPicPr>
            <a:picLocks noGrp="1" noChangeAspect="1"/>
          </p:cNvPicPr>
          <p:nvPr>
            <p:ph type="pic" sz="quarter" idx="14"/>
          </p:nvPr>
        </p:nvPicPr>
        <p:blipFill rotWithShape="1">
          <a:blip r:embed="rId2" cstate="hqprint">
            <a:extLst>
              <a:ext uri="{28A0092B-C50C-407E-A947-70E740481C1C}">
                <a14:useLocalDpi xmlns:a14="http://schemas.microsoft.com/office/drawing/2010/main" val="0"/>
              </a:ext>
            </a:extLst>
          </a:blip>
          <a:srcRect l="-4"/>
          <a:stretch/>
        </p:blipFill>
        <p:spPr>
          <a:xfrm>
            <a:off x="1981200" y="0"/>
            <a:ext cx="10210344" cy="2560196"/>
          </a:xfrm>
        </p:spPr>
      </p:pic>
    </p:spTree>
    <p:extLst>
      <p:ext uri="{BB962C8B-B14F-4D97-AF65-F5344CB8AC3E}">
        <p14:creationId xmlns:p14="http://schemas.microsoft.com/office/powerpoint/2010/main" val="2147952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D1318-73ED-0CA7-1D44-C2A991E9CF86}"/>
              </a:ext>
            </a:extLst>
          </p:cNvPr>
          <p:cNvSpPr>
            <a:spLocks noGrp="1"/>
          </p:cNvSpPr>
          <p:nvPr>
            <p:ph type="title"/>
          </p:nvPr>
        </p:nvSpPr>
        <p:spPr>
          <a:xfrm>
            <a:off x="1173959" y="1148395"/>
            <a:ext cx="10440000" cy="900000"/>
          </a:xfrm>
        </p:spPr>
        <p:txBody>
          <a:bodyPr/>
          <a:lstStyle/>
          <a:p>
            <a:pPr algn="l" fontAlgn="base"/>
            <a:r>
              <a:rPr lang="en-AU" dirty="0">
                <a:latin typeface="VAG Rounded Next Medium"/>
              </a:rPr>
              <a:t>Learning outcomes</a:t>
            </a:r>
            <a:endParaRPr lang="en-AU" sz="2000" dirty="0"/>
          </a:p>
        </p:txBody>
      </p:sp>
      <p:sp>
        <p:nvSpPr>
          <p:cNvPr id="4" name="Title 1">
            <a:extLst>
              <a:ext uri="{FF2B5EF4-FFF2-40B4-BE49-F238E27FC236}">
                <a16:creationId xmlns:a16="http://schemas.microsoft.com/office/drawing/2014/main" id="{370B0BD4-26D0-BA16-179E-DEED3E8EB6A0}"/>
              </a:ext>
            </a:extLst>
          </p:cNvPr>
          <p:cNvSpPr txBox="1">
            <a:spLocks/>
          </p:cNvSpPr>
          <p:nvPr/>
        </p:nvSpPr>
        <p:spPr>
          <a:xfrm>
            <a:off x="1173959" y="1850833"/>
            <a:ext cx="10440000" cy="4103501"/>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4800" kern="1200">
                <a:solidFill>
                  <a:schemeClr val="bg1"/>
                </a:solidFill>
                <a:latin typeface="VAG Rounded Next Medium" panose="020F0602020203020204" pitchFamily="34" charset="0"/>
                <a:ea typeface="+mj-ea"/>
                <a:cs typeface="+mj-cs"/>
              </a:defRPr>
            </a:lvl1pPr>
          </a:lstStyle>
          <a:p>
            <a:pPr algn="l" fontAlgn="base"/>
            <a:r>
              <a:rPr lang="en-AU" sz="2000" dirty="0">
                <a:latin typeface="VAG Rounded Next Medium"/>
              </a:rPr>
              <a:t>Using this teaching guide and participating in the excursion, the students will learn how to:</a:t>
            </a:r>
          </a:p>
          <a:p>
            <a:pPr algn="l" fontAlgn="base"/>
            <a:endParaRPr lang="en-AU" sz="2000" dirty="0">
              <a:latin typeface="VAG Rounded Next Medium"/>
            </a:endParaRPr>
          </a:p>
          <a:p>
            <a:pPr marL="342900" indent="-342900" algn="l" fontAlgn="base">
              <a:buFont typeface="Arial" panose="020B0604020202020204" pitchFamily="34" charset="0"/>
              <a:buChar char="•"/>
            </a:pPr>
            <a:r>
              <a:rPr lang="en-AU" sz="2000" dirty="0">
                <a:latin typeface="VAG Rounded Next Medium"/>
              </a:rPr>
              <a:t>Analyse water as a renewable resource - Students investigate how water functions as a renewable resource, understand that it is a scare and finite resource, and how water scarcity impacts liveability and sustainability</a:t>
            </a:r>
          </a:p>
          <a:p>
            <a:pPr marL="342900" indent="-342900" algn="l" fontAlgn="base">
              <a:buFont typeface="Arial" panose="020B0604020202020204" pitchFamily="34" charset="0"/>
              <a:buChar char="•"/>
            </a:pPr>
            <a:r>
              <a:rPr lang="en-AU" sz="2000" dirty="0">
                <a:latin typeface="VAG Rounded Next Medium"/>
              </a:rPr>
              <a:t>Collaborate to develop solutions to environmental challenges - Students apply teamwork, communication and conflict‑resolution strategies while proposing sustainable actions to improve liveability and environmental outcomes.</a:t>
            </a:r>
          </a:p>
          <a:p>
            <a:pPr marL="342900" indent="-342900" algn="l" fontAlgn="base">
              <a:buFont typeface="Arial" panose="020B0604020202020204" pitchFamily="34" charset="0"/>
              <a:buChar char="•"/>
            </a:pPr>
            <a:r>
              <a:rPr lang="en-AU" sz="2000" dirty="0">
                <a:latin typeface="VAG Rounded Next Medium"/>
              </a:rPr>
              <a:t>Use critical and creative thinking to design sustainable cities - Students collaboratively design a future city using digital tools, applying systems thinking, evaluating competing claims, and selecting criteria to guide decision‑making</a:t>
            </a:r>
          </a:p>
          <a:p>
            <a:pPr marL="342900" indent="-342900" algn="l" fontAlgn="base">
              <a:buFont typeface="Arial" panose="020B0604020202020204" pitchFamily="34" charset="0"/>
              <a:buChar char="•"/>
            </a:pPr>
            <a:r>
              <a:rPr lang="en-AU" sz="2000" dirty="0">
                <a:latin typeface="VAG Rounded Next Medium"/>
              </a:rPr>
              <a:t>Evaluate ethical and social implications of sustainability decisions - Students consider how values, worldviews and ethical perspectives influence decisions about water, waste, liveability and environmental management.</a:t>
            </a:r>
            <a:endParaRPr lang="en-US" sz="2000" dirty="0">
              <a:latin typeface="VAG Rounded Next Medium"/>
            </a:endParaRPr>
          </a:p>
        </p:txBody>
      </p:sp>
    </p:spTree>
    <p:extLst>
      <p:ext uri="{BB962C8B-B14F-4D97-AF65-F5344CB8AC3E}">
        <p14:creationId xmlns:p14="http://schemas.microsoft.com/office/powerpoint/2010/main" val="1027447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AF691D-2E8E-021E-C667-6DF799937019}"/>
              </a:ext>
            </a:extLst>
          </p:cNvPr>
          <p:cNvSpPr>
            <a:spLocks noGrp="1"/>
          </p:cNvSpPr>
          <p:nvPr>
            <p:ph type="title"/>
          </p:nvPr>
        </p:nvSpPr>
        <p:spPr/>
        <p:txBody>
          <a:bodyPr/>
          <a:lstStyle/>
          <a:p>
            <a:r>
              <a:rPr lang="en-US" dirty="0"/>
              <a:t>1.1: Introduction</a:t>
            </a:r>
          </a:p>
        </p:txBody>
      </p:sp>
      <p:sp>
        <p:nvSpPr>
          <p:cNvPr id="4" name="Content Placeholder 3">
            <a:extLst>
              <a:ext uri="{FF2B5EF4-FFF2-40B4-BE49-F238E27FC236}">
                <a16:creationId xmlns:a16="http://schemas.microsoft.com/office/drawing/2014/main" id="{E990B835-3A5F-5304-EEC4-60C4D6C85AA7}"/>
              </a:ext>
            </a:extLst>
          </p:cNvPr>
          <p:cNvSpPr>
            <a:spLocks noGrp="1"/>
          </p:cNvSpPr>
          <p:nvPr>
            <p:ph sz="half" idx="4294967295"/>
          </p:nvPr>
        </p:nvSpPr>
        <p:spPr>
          <a:xfrm>
            <a:off x="0" y="1981200"/>
            <a:ext cx="5400675" cy="3959225"/>
          </a:xfrm>
        </p:spPr>
        <p:txBody>
          <a:bodyPr vert="horz" lIns="0" tIns="0" rIns="0" bIns="0" rtlCol="0" anchor="t">
            <a:noAutofit/>
          </a:bodyPr>
          <a:lstStyle/>
          <a:p>
            <a:endParaRPr lang="en-US" dirty="0"/>
          </a:p>
          <a:p>
            <a:endParaRPr lang="en-US" dirty="0"/>
          </a:p>
          <a:p>
            <a:endParaRPr lang="en-US" dirty="0"/>
          </a:p>
        </p:txBody>
      </p:sp>
      <p:sp>
        <p:nvSpPr>
          <p:cNvPr id="5" name="TextBox 4">
            <a:extLst>
              <a:ext uri="{FF2B5EF4-FFF2-40B4-BE49-F238E27FC236}">
                <a16:creationId xmlns:a16="http://schemas.microsoft.com/office/drawing/2014/main" id="{68CDABF1-F2D4-99E1-F779-00D438AE92E9}"/>
              </a:ext>
            </a:extLst>
          </p:cNvPr>
          <p:cNvSpPr txBox="1"/>
          <p:nvPr/>
        </p:nvSpPr>
        <p:spPr>
          <a:xfrm>
            <a:off x="306529" y="2760809"/>
            <a:ext cx="4678080"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accent1">
                    <a:lumMod val="50000"/>
                  </a:schemeClr>
                </a:solidFill>
                <a:latin typeface="VAG Rounded Next"/>
                <a:ea typeface="Verdana"/>
                <a:cs typeface="Segoe UI"/>
              </a:rPr>
              <a:t>How can we manage Melbourne’s water sustainably as a valuable renewable resource?</a:t>
            </a:r>
          </a:p>
          <a:p>
            <a:endParaRPr lang="en-US" sz="3200" b="1" dirty="0">
              <a:solidFill>
                <a:schemeClr val="accent1">
                  <a:lumMod val="50000"/>
                </a:schemeClr>
              </a:solidFill>
              <a:latin typeface="VAG Rounded Next"/>
              <a:ea typeface="Verdana"/>
              <a:cs typeface="Segoe UI"/>
            </a:endParaRPr>
          </a:p>
          <a:p>
            <a:r>
              <a:rPr lang="en-US" sz="1600" b="1" dirty="0">
                <a:solidFill>
                  <a:schemeClr val="accent1">
                    <a:lumMod val="50000"/>
                  </a:schemeClr>
                </a:solidFill>
                <a:latin typeface="VAG Rounded Next"/>
                <a:ea typeface="Verdana"/>
                <a:cs typeface="Segoe UI"/>
              </a:rPr>
              <a:t>Where does water come from? Watch the video.</a:t>
            </a:r>
          </a:p>
        </p:txBody>
      </p:sp>
      <p:pic>
        <p:nvPicPr>
          <p:cNvPr id="2" name="Melb Water Cutd 01 9x16_V02">
            <a:hlinkClick r:id="" action="ppaction://media"/>
            <a:extLst>
              <a:ext uri="{FF2B5EF4-FFF2-40B4-BE49-F238E27FC236}">
                <a16:creationId xmlns:a16="http://schemas.microsoft.com/office/drawing/2014/main" id="{ED729E9F-3654-DACF-BBB2-9A31B344B6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73526" y="1454226"/>
            <a:ext cx="2962160" cy="5266063"/>
          </a:xfrm>
          <a:prstGeom prst="rect">
            <a:avLst/>
          </a:prstGeom>
        </p:spPr>
      </p:pic>
    </p:spTree>
    <p:extLst>
      <p:ext uri="{BB962C8B-B14F-4D97-AF65-F5344CB8AC3E}">
        <p14:creationId xmlns:p14="http://schemas.microsoft.com/office/powerpoint/2010/main" val="250833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Future Water Story-Introduction">
            <a:hlinkClick r:id="" action="ppaction://media"/>
            <a:extLst>
              <a:ext uri="{FF2B5EF4-FFF2-40B4-BE49-F238E27FC236}">
                <a16:creationId xmlns:a16="http://schemas.microsoft.com/office/drawing/2014/main" id="{135FF5A3-0FD9-FBF0-0017-B33E147AA492}"/>
              </a:ext>
            </a:extLst>
          </p:cNvPr>
          <p:cNvPicPr>
            <a:picLocks noRot="1" noChangeAspect="1"/>
          </p:cNvPicPr>
          <p:nvPr>
            <a:videoFile r:link="rId1"/>
          </p:nvPr>
        </p:nvPicPr>
        <p:blipFill>
          <a:blip r:embed="rId4"/>
          <a:stretch>
            <a:fillRect/>
          </a:stretch>
        </p:blipFill>
        <p:spPr>
          <a:xfrm>
            <a:off x="1344058" y="1402890"/>
            <a:ext cx="9697973" cy="5455110"/>
          </a:xfrm>
          <a:prstGeom prst="rect">
            <a:avLst/>
          </a:prstGeom>
          <a:noFill/>
        </p:spPr>
      </p:pic>
      <p:sp>
        <p:nvSpPr>
          <p:cNvPr id="3" name="Title 2">
            <a:extLst>
              <a:ext uri="{FF2B5EF4-FFF2-40B4-BE49-F238E27FC236}">
                <a16:creationId xmlns:a16="http://schemas.microsoft.com/office/drawing/2014/main" id="{B217C3AC-7D5D-C79C-A3F7-1559A2FC072E}"/>
              </a:ext>
            </a:extLst>
          </p:cNvPr>
          <p:cNvSpPr>
            <a:spLocks noGrp="1"/>
          </p:cNvSpPr>
          <p:nvPr>
            <p:ph type="title"/>
          </p:nvPr>
        </p:nvSpPr>
        <p:spPr>
          <a:xfrm>
            <a:off x="602031" y="274868"/>
            <a:ext cx="10440000" cy="900000"/>
          </a:xfrm>
        </p:spPr>
        <p:txBody>
          <a:bodyPr anchor="ctr">
            <a:normAutofit/>
          </a:bodyPr>
          <a:lstStyle/>
          <a:p>
            <a:r>
              <a:rPr lang="en-AU" dirty="0"/>
              <a:t>1.2: Future Water Story – Introducing the challenge &amp; stakeholders!</a:t>
            </a:r>
          </a:p>
        </p:txBody>
      </p:sp>
      <p:sp>
        <p:nvSpPr>
          <p:cNvPr id="14" name="Slide Number Placeholder 3">
            <a:extLst>
              <a:ext uri="{FF2B5EF4-FFF2-40B4-BE49-F238E27FC236}">
                <a16:creationId xmlns:a16="http://schemas.microsoft.com/office/drawing/2014/main" id="{4C36285D-342C-14E5-7A36-CF508380B226}"/>
              </a:ext>
            </a:extLst>
          </p:cNvPr>
          <p:cNvSpPr>
            <a:spLocks noGrp="1"/>
          </p:cNvSpPr>
          <p:nvPr>
            <p:ph type="sldNum" sz="quarter" idx="12"/>
          </p:nvPr>
        </p:nvSpPr>
        <p:spPr>
          <a:xfrm>
            <a:off x="11157969" y="274868"/>
            <a:ext cx="432000" cy="900000"/>
          </a:xfrm>
        </p:spPr>
        <p:txBody>
          <a:bodyPr/>
          <a:lstStyle/>
          <a:p>
            <a:pPr>
              <a:spcAft>
                <a:spcPts val="600"/>
              </a:spcAft>
            </a:pPr>
            <a:fld id="{F5AEA0E0-5CC6-4BD0-905C-A0021E419432}" type="slidenum">
              <a:rPr lang="en-GB" smtClean="0"/>
              <a:pPr>
                <a:spcAft>
                  <a:spcPts val="600"/>
                </a:spcAft>
              </a:pPr>
              <a:t>6</a:t>
            </a:fld>
            <a:endParaRPr lang="en-GB"/>
          </a:p>
        </p:txBody>
      </p:sp>
    </p:spTree>
    <p:extLst>
      <p:ext uri="{BB962C8B-B14F-4D97-AF65-F5344CB8AC3E}">
        <p14:creationId xmlns:p14="http://schemas.microsoft.com/office/powerpoint/2010/main" val="178148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17C3AC-7D5D-C79C-A3F7-1559A2FC072E}"/>
              </a:ext>
            </a:extLst>
          </p:cNvPr>
          <p:cNvSpPr>
            <a:spLocks noGrp="1"/>
          </p:cNvSpPr>
          <p:nvPr>
            <p:ph type="title"/>
          </p:nvPr>
        </p:nvSpPr>
        <p:spPr/>
        <p:txBody>
          <a:bodyPr anchor="ctr">
            <a:normAutofit/>
          </a:bodyPr>
          <a:lstStyle/>
          <a:p>
            <a:r>
              <a:rPr lang="en-AU" dirty="0"/>
              <a:t>1.3: Future Water Story – stakeholder groups!</a:t>
            </a:r>
          </a:p>
        </p:txBody>
      </p:sp>
      <p:pic>
        <p:nvPicPr>
          <p:cNvPr id="4" name="Picture 3" descr="A group of circular logos&#10;&#10;Description automatically generated">
            <a:extLst>
              <a:ext uri="{FF2B5EF4-FFF2-40B4-BE49-F238E27FC236}">
                <a16:creationId xmlns:a16="http://schemas.microsoft.com/office/drawing/2014/main" id="{2DA40F95-9766-6B12-2C90-9E7ED8A35396}"/>
              </a:ext>
            </a:extLst>
          </p:cNvPr>
          <p:cNvPicPr>
            <a:picLocks noChangeAspect="1"/>
          </p:cNvPicPr>
          <p:nvPr/>
        </p:nvPicPr>
        <p:blipFill>
          <a:blip r:embed="rId3"/>
          <a:stretch>
            <a:fillRect/>
          </a:stretch>
        </p:blipFill>
        <p:spPr>
          <a:xfrm>
            <a:off x="3122031" y="2006327"/>
            <a:ext cx="5400000" cy="4279499"/>
          </a:xfrm>
          <a:prstGeom prst="roundRect">
            <a:avLst>
              <a:gd name="adj" fmla="val 3353"/>
            </a:avLst>
          </a:prstGeom>
          <a:noFill/>
        </p:spPr>
      </p:pic>
    </p:spTree>
    <p:extLst>
      <p:ext uri="{BB962C8B-B14F-4D97-AF65-F5344CB8AC3E}">
        <p14:creationId xmlns:p14="http://schemas.microsoft.com/office/powerpoint/2010/main" val="3939065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4E69E6-2CC2-B696-F0E5-AADF784763E6}"/>
              </a:ext>
            </a:extLst>
          </p:cNvPr>
          <p:cNvSpPr>
            <a:spLocks noGrp="1"/>
          </p:cNvSpPr>
          <p:nvPr>
            <p:ph type="title"/>
          </p:nvPr>
        </p:nvSpPr>
        <p:spPr/>
        <p:txBody>
          <a:bodyPr/>
          <a:lstStyle/>
          <a:p>
            <a:r>
              <a:rPr lang="en-AU" dirty="0"/>
              <a:t>Key knowledge</a:t>
            </a:r>
          </a:p>
        </p:txBody>
      </p:sp>
      <p:sp>
        <p:nvSpPr>
          <p:cNvPr id="3" name="Slide Number Placeholder 2">
            <a:extLst>
              <a:ext uri="{FF2B5EF4-FFF2-40B4-BE49-F238E27FC236}">
                <a16:creationId xmlns:a16="http://schemas.microsoft.com/office/drawing/2014/main" id="{1D83A3DD-833E-8944-6C40-29D7817518DC}"/>
              </a:ext>
            </a:extLst>
          </p:cNvPr>
          <p:cNvSpPr>
            <a:spLocks noGrp="1"/>
          </p:cNvSpPr>
          <p:nvPr>
            <p:ph type="sldNum" sz="quarter" idx="4294967295"/>
          </p:nvPr>
        </p:nvSpPr>
        <p:spPr>
          <a:xfrm>
            <a:off x="11760200" y="274638"/>
            <a:ext cx="431800" cy="900112"/>
          </a:xfrm>
        </p:spPr>
        <p:txBody>
          <a:bodyPr/>
          <a:lstStyle/>
          <a:p>
            <a:fld id="{F5AEA0E0-5CC6-4BD0-905C-A0021E419432}" type="slidenum">
              <a:rPr lang="en-GB" smtClean="0"/>
              <a:t>8</a:t>
            </a:fld>
            <a:endParaRPr lang="en-GB"/>
          </a:p>
        </p:txBody>
      </p:sp>
    </p:spTree>
    <p:extLst>
      <p:ext uri="{BB962C8B-B14F-4D97-AF65-F5344CB8AC3E}">
        <p14:creationId xmlns:p14="http://schemas.microsoft.com/office/powerpoint/2010/main" val="3341580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1.5: Water supply catchments</a:t>
            </a:r>
          </a:p>
        </p:txBody>
      </p:sp>
      <p:pic>
        <p:nvPicPr>
          <p:cNvPr id="10" name="Picture Placeholder 9" descr="A lake surrounded by mountains&#10;&#10;Description automatically generated">
            <a:extLst>
              <a:ext uri="{FF2B5EF4-FFF2-40B4-BE49-F238E27FC236}">
                <a16:creationId xmlns:a16="http://schemas.microsoft.com/office/drawing/2014/main" id="{3589D36C-8255-94A7-9151-86EE14EEB31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9802" b="19802"/>
          <a:stretch>
            <a:fillRect/>
          </a:stretch>
        </p:blipFill>
        <p:spPr>
          <a:xfrm>
            <a:off x="6096000" y="1847129"/>
            <a:ext cx="5400000" cy="4356000"/>
          </a:xfrm>
        </p:spPr>
      </p:pic>
      <p:sp>
        <p:nvSpPr>
          <p:cNvPr id="5" name="Rectangle 4"/>
          <p:cNvSpPr/>
          <p:nvPr/>
        </p:nvSpPr>
        <p:spPr>
          <a:xfrm>
            <a:off x="326405" y="1768379"/>
            <a:ext cx="5769595" cy="4401205"/>
          </a:xfrm>
          <a:prstGeom prst="rect">
            <a:avLst/>
          </a:prstGeom>
        </p:spPr>
        <p:txBody>
          <a:bodyPr wrap="square" lIns="91440" tIns="45720" rIns="91440" bIns="45720" anchor="t">
            <a:spAutoFit/>
          </a:bodyPr>
          <a:lstStyle/>
          <a:p>
            <a:r>
              <a:rPr lang="en-AU" sz="2000" b="1" dirty="0">
                <a:solidFill>
                  <a:schemeClr val="tx2"/>
                </a:solidFill>
              </a:rPr>
              <a:t>What is a water supply catchment?</a:t>
            </a:r>
          </a:p>
          <a:p>
            <a:endParaRPr lang="en-AU" sz="2000" dirty="0">
              <a:solidFill>
                <a:schemeClr val="tx2"/>
              </a:solidFill>
            </a:endParaRPr>
          </a:p>
          <a:p>
            <a:r>
              <a:rPr lang="en-AU" sz="2000" dirty="0">
                <a:solidFill>
                  <a:schemeClr val="tx2"/>
                </a:solidFill>
              </a:rPr>
              <a:t>A drinking water supply catchment is an area of land where water is collected by the natural landscape.</a:t>
            </a:r>
          </a:p>
          <a:p>
            <a:endParaRPr lang="en-AU" sz="2000" dirty="0">
              <a:solidFill>
                <a:schemeClr val="tx2"/>
              </a:solidFill>
            </a:endParaRPr>
          </a:p>
          <a:p>
            <a:r>
              <a:rPr lang="en-AU" sz="2000" dirty="0">
                <a:solidFill>
                  <a:schemeClr val="tx2"/>
                </a:solidFill>
              </a:rPr>
              <a:t>When it rains, water moves over the land and can find its way </a:t>
            </a:r>
          </a:p>
          <a:p>
            <a:pPr marL="285750" indent="-285750">
              <a:buFont typeface="Arial" panose="020B0604020202020204" pitchFamily="34" charset="0"/>
              <a:buChar char="•"/>
            </a:pPr>
            <a:r>
              <a:rPr lang="en-AU" sz="2000" dirty="0">
                <a:solidFill>
                  <a:schemeClr val="tx2"/>
                </a:solidFill>
              </a:rPr>
              <a:t>into the ground</a:t>
            </a:r>
          </a:p>
          <a:p>
            <a:pPr marL="285750" indent="-285750">
              <a:buFont typeface="Arial" panose="020B0604020202020204" pitchFamily="34" charset="0"/>
              <a:buChar char="•"/>
            </a:pPr>
            <a:r>
              <a:rPr lang="en-AU" sz="2000" dirty="0">
                <a:solidFill>
                  <a:schemeClr val="tx2"/>
                </a:solidFill>
              </a:rPr>
              <a:t>into streams or rivers</a:t>
            </a:r>
          </a:p>
          <a:p>
            <a:pPr marL="285750" indent="-285750">
              <a:buFont typeface="Arial" panose="020B0604020202020204" pitchFamily="34" charset="0"/>
              <a:buChar char="•"/>
            </a:pPr>
            <a:r>
              <a:rPr lang="en-AU" sz="2000" dirty="0">
                <a:solidFill>
                  <a:schemeClr val="tx2"/>
                </a:solidFill>
              </a:rPr>
              <a:t>absorbed by plants</a:t>
            </a:r>
          </a:p>
          <a:p>
            <a:pPr marL="285750" indent="-285750">
              <a:buFont typeface="Arial" panose="020B0604020202020204" pitchFamily="34" charset="0"/>
              <a:buChar char="•"/>
            </a:pPr>
            <a:r>
              <a:rPr lang="en-AU" sz="2000" dirty="0">
                <a:solidFill>
                  <a:schemeClr val="tx2"/>
                </a:solidFill>
              </a:rPr>
              <a:t>evaporated back into the atmosphere.</a:t>
            </a:r>
          </a:p>
          <a:p>
            <a:endParaRPr lang="en-AU" sz="2000" dirty="0">
              <a:solidFill>
                <a:schemeClr val="tx2"/>
              </a:solidFill>
            </a:endParaRPr>
          </a:p>
          <a:p>
            <a:r>
              <a:rPr lang="en-AU" sz="2000" dirty="0">
                <a:solidFill>
                  <a:schemeClr val="tx2"/>
                </a:solidFill>
              </a:rPr>
              <a:t>Water that flows into rivers and creeks can be stored in reservoirs that supply Melbourne with water.</a:t>
            </a:r>
          </a:p>
        </p:txBody>
      </p:sp>
      <p:sp>
        <p:nvSpPr>
          <p:cNvPr id="6" name="TextBox 5"/>
          <p:cNvSpPr txBox="1"/>
          <p:nvPr/>
        </p:nvSpPr>
        <p:spPr>
          <a:xfrm>
            <a:off x="9399267" y="6169584"/>
            <a:ext cx="2994212" cy="369332"/>
          </a:xfrm>
          <a:prstGeom prst="rect">
            <a:avLst/>
          </a:prstGeom>
          <a:noFill/>
        </p:spPr>
        <p:txBody>
          <a:bodyPr wrap="square" rtlCol="0">
            <a:spAutoFit/>
          </a:bodyPr>
          <a:lstStyle/>
          <a:p>
            <a:r>
              <a:rPr lang="en-AU" dirty="0">
                <a:solidFill>
                  <a:schemeClr val="tx2"/>
                </a:solidFill>
              </a:rPr>
              <a:t>Upper Yarra Reservoir</a:t>
            </a:r>
          </a:p>
        </p:txBody>
      </p:sp>
    </p:spTree>
    <p:extLst>
      <p:ext uri="{BB962C8B-B14F-4D97-AF65-F5344CB8AC3E}">
        <p14:creationId xmlns:p14="http://schemas.microsoft.com/office/powerpoint/2010/main" val="786132403"/>
      </p:ext>
    </p:extLst>
  </p:cSld>
  <p:clrMapOvr>
    <a:masterClrMapping/>
  </p:clrMapOvr>
</p:sld>
</file>

<file path=ppt/theme/theme1.xml><?xml version="1.0" encoding="utf-8"?>
<a:theme xmlns:a="http://schemas.openxmlformats.org/drawingml/2006/main" name="Melbourne Water">
  <a:themeElements>
    <a:clrScheme name="Melbourne Water">
      <a:dk1>
        <a:sysClr val="windowText" lastClr="000000"/>
      </a:dk1>
      <a:lt1>
        <a:sysClr val="window" lastClr="FFFFFF"/>
      </a:lt1>
      <a:dk2>
        <a:srgbClr val="1B3751"/>
      </a:dk2>
      <a:lt2>
        <a:srgbClr val="FFFFFF"/>
      </a:lt2>
      <a:accent1>
        <a:srgbClr val="809DC4"/>
      </a:accent1>
      <a:accent2>
        <a:srgbClr val="356690"/>
      </a:accent2>
      <a:accent3>
        <a:srgbClr val="4B8080"/>
      </a:accent3>
      <a:accent4>
        <a:srgbClr val="E5A000"/>
      </a:accent4>
      <a:accent5>
        <a:srgbClr val="C15727"/>
      </a:accent5>
      <a:accent6>
        <a:srgbClr val="D87D6E"/>
      </a:accent6>
      <a:hlink>
        <a:srgbClr val="356690"/>
      </a:hlink>
      <a:folHlink>
        <a:srgbClr val="356690"/>
      </a:folHlink>
    </a:clrScheme>
    <a:fontScheme name="Melbourne Water">
      <a:majorFont>
        <a:latin typeface="VAG Rounded Next Semibold"/>
        <a:ea typeface=""/>
        <a:cs typeface=""/>
      </a:majorFont>
      <a:minorFont>
        <a:latin typeface="Blis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lbourne Water-PowerPoint template.potx" id="{D1F05F05-1EDA-472A-A648-3B3A7270A24F}" vid="{A297049E-3791-4B65-8B9A-83DBC9F46F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5f4be49-0b6f-43fb-9fd0-e026870d021e">
      <Terms xmlns="http://schemas.microsoft.com/office/infopath/2007/PartnerControls"/>
    </lcf76f155ced4ddcb4097134ff3c332f>
    <TaxCatchAll xmlns="8abf1876-902b-4d67-ae96-f70d0d2c9d92" xsi:nil="true"/>
    <_Flow_SignoffStatus xmlns="85f4be49-0b6f-43fb-9fd0-e026870d021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57C90B357CBB44F8826BFC627DEA276" ma:contentTypeVersion="20" ma:contentTypeDescription="Create a new document." ma:contentTypeScope="" ma:versionID="69c9e138ff51e926a0cdebe0a95b80a7">
  <xsd:schema xmlns:xsd="http://www.w3.org/2001/XMLSchema" xmlns:xs="http://www.w3.org/2001/XMLSchema" xmlns:p="http://schemas.microsoft.com/office/2006/metadata/properties" xmlns:ns2="85f4be49-0b6f-43fb-9fd0-e026870d021e" xmlns:ns3="8abf1876-902b-4d67-ae96-f70d0d2c9d92" targetNamespace="http://schemas.microsoft.com/office/2006/metadata/properties" ma:root="true" ma:fieldsID="6a182c7932dbc9ab812f0459f9b8a563" ns2:_="" ns3:_="">
    <xsd:import namespace="85f4be49-0b6f-43fb-9fd0-e026870d021e"/>
    <xsd:import namespace="8abf1876-902b-4d67-ae96-f70d0d2c9d9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f4be49-0b6f-43fb-9fd0-e026870d0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cd3dfc-bda3-408c-b55f-d8b2e2a7c8d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_Flow_SignoffStatus" ma:index="27" nillable="true" ma:displayName="Sign-off status" ma:internalName="_x0024_Resources_x003a_core_x002c_Signoff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bf1876-902b-4d67-ae96-f70d0d2c9d9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a14e76d-4ac7-486e-80ce-5198db376cb5}" ma:internalName="TaxCatchAll" ma:showField="CatchAllData" ma:web="8abf1876-902b-4d67-ae96-f70d0d2c9d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B84397-0EB1-4EE1-B1A0-9CF65EFFC5AE}">
  <ds:schemaRefs>
    <ds:schemaRef ds:uri="http://schemas.microsoft.com/sharepoint/v3/contenttype/forms"/>
  </ds:schemaRefs>
</ds:datastoreItem>
</file>

<file path=customXml/itemProps2.xml><?xml version="1.0" encoding="utf-8"?>
<ds:datastoreItem xmlns:ds="http://schemas.openxmlformats.org/officeDocument/2006/customXml" ds:itemID="{BDF58E70-4B44-498D-B0D6-10B2566BA575}">
  <ds:schemaRefs>
    <ds:schemaRef ds:uri="http://schemas.microsoft.com/office/infopath/2007/PartnerControls"/>
    <ds:schemaRef ds:uri="http://purl.org/dc/dcmitype/"/>
    <ds:schemaRef ds:uri="http://schemas.microsoft.com/office/2006/documentManagement/types"/>
    <ds:schemaRef ds:uri="http://purl.org/dc/elements/1.1/"/>
    <ds:schemaRef ds:uri="http://schemas.openxmlformats.org/package/2006/metadata/core-properties"/>
    <ds:schemaRef ds:uri="8abf1876-902b-4d67-ae96-f70d0d2c9d92"/>
    <ds:schemaRef ds:uri="85f4be49-0b6f-43fb-9fd0-e026870d021e"/>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E50BB52D-E925-4662-B941-692A93F976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f4be49-0b6f-43fb-9fd0-e026870d021e"/>
    <ds:schemaRef ds:uri="8abf1876-902b-4d67-ae96-f70d0d2c9d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Melbourne Water-PowerPoint template</Template>
  <TotalTime>828</TotalTime>
  <Words>3121</Words>
  <Application>Microsoft Office PowerPoint</Application>
  <PresentationFormat>Widescreen</PresentationFormat>
  <Paragraphs>377</Paragraphs>
  <Slides>19</Slides>
  <Notes>16</Notes>
  <HiddenSlides>0</HiddenSlides>
  <MMClips>4</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Melbourne Water</vt:lpstr>
      <vt:lpstr>1. Teacher Instructions</vt:lpstr>
      <vt:lpstr>Instructions</vt:lpstr>
      <vt:lpstr>The Future Water Story</vt:lpstr>
      <vt:lpstr>Learning outcomes</vt:lpstr>
      <vt:lpstr>1.1: Introduction</vt:lpstr>
      <vt:lpstr>1.2: Future Water Story – Introducing the challenge &amp; stakeholders!</vt:lpstr>
      <vt:lpstr>1.3: Future Water Story – stakeholder groups!</vt:lpstr>
      <vt:lpstr>Key knowledge</vt:lpstr>
      <vt:lpstr>1.5: Water supply catchments</vt:lpstr>
      <vt:lpstr>1.6: Melbourne’s water supply system</vt:lpstr>
      <vt:lpstr>1.7: Sewage</vt:lpstr>
      <vt:lpstr>1.8: Water Scarcity</vt:lpstr>
      <vt:lpstr>1.9: Securing our water supply</vt:lpstr>
      <vt:lpstr>1.10: Sustainability</vt:lpstr>
      <vt:lpstr>1.11: How can we manage Melbourne’s water sustainably as a valuable renewable resource?</vt:lpstr>
      <vt:lpstr>Are you ready for the  Future Water Story?</vt:lpstr>
      <vt:lpstr>Curriculum links</vt:lpstr>
      <vt:lpstr>Glossary</vt:lpstr>
      <vt:lpstr>Glossary of terms that might be used on your excursion</vt:lpstr>
    </vt:vector>
  </TitlesOfParts>
  <Company>Melbourne Water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Water Story</dc:title>
  <dc:creator>Marita Tripp</dc:creator>
  <cp:lastModifiedBy>Nicole Cowan</cp:lastModifiedBy>
  <cp:revision>368</cp:revision>
  <dcterms:created xsi:type="dcterms:W3CDTF">2024-09-30T04:15:00Z</dcterms:created>
  <dcterms:modified xsi:type="dcterms:W3CDTF">2026-03-12T04:51:26Z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0x010100757C90B357CBB44F8826BFC627DEA276</vt:lpwstr>
  </property>
  <property fmtid="{D5CDD505-2E9C-101B-9397-08002B2CF9AE}" pid="3" name="MediaServiceImageTags">
    <vt:lpwstr/>
  </property>
  <property fmtid="{D5CDD505-2E9C-101B-9397-08002B2CF9AE}" pid="4" name="MSIP_Label_8d1a0ea4-6344-45fe-bd17-9bfc2ab6afb4_Enabled">
    <vt:lpwstr>true</vt:lpwstr>
  </property>
  <property fmtid="{D5CDD505-2E9C-101B-9397-08002B2CF9AE}" pid="5" name="MSIP_Label_8d1a0ea4-6344-45fe-bd17-9bfc2ab6afb4_SetDate">
    <vt:lpwstr>2024-11-05T22:51:06Z</vt:lpwstr>
  </property>
  <property fmtid="{D5CDD505-2E9C-101B-9397-08002B2CF9AE}" pid="6" name="MSIP_Label_8d1a0ea4-6344-45fe-bd17-9bfc2ab6afb4_Method">
    <vt:lpwstr>Standard</vt:lpwstr>
  </property>
  <property fmtid="{D5CDD505-2E9C-101B-9397-08002B2CF9AE}" pid="7" name="MSIP_Label_8d1a0ea4-6344-45fe-bd17-9bfc2ab6afb4_Name">
    <vt:lpwstr>OFFICIAL</vt:lpwstr>
  </property>
  <property fmtid="{D5CDD505-2E9C-101B-9397-08002B2CF9AE}" pid="8" name="MSIP_Label_8d1a0ea4-6344-45fe-bd17-9bfc2ab6afb4_SiteId">
    <vt:lpwstr>fe26127b-78ee-42c7-803e-4d67c0488cf9</vt:lpwstr>
  </property>
  <property fmtid="{D5CDD505-2E9C-101B-9397-08002B2CF9AE}" pid="9" name="MSIP_Label_8d1a0ea4-6344-45fe-bd17-9bfc2ab6afb4_ActionId">
    <vt:lpwstr>ca418db4-2269-4171-a45e-8e30e069cba3</vt:lpwstr>
  </property>
  <property fmtid="{D5CDD505-2E9C-101B-9397-08002B2CF9AE}" pid="10" name="MSIP_Label_8d1a0ea4-6344-45fe-bd17-9bfc2ab6afb4_ContentBits">
    <vt:lpwstr>1</vt:lpwstr>
  </property>
</Properties>
</file>